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403" r:id="rId5"/>
    <p:sldId id="382" r:id="rId6"/>
    <p:sldId id="406" r:id="rId7"/>
    <p:sldId id="409" r:id="rId8"/>
    <p:sldId id="410" r:id="rId9"/>
    <p:sldId id="411" r:id="rId10"/>
    <p:sldId id="414" r:id="rId11"/>
    <p:sldId id="417" r:id="rId12"/>
    <p:sldId id="415" r:id="rId13"/>
    <p:sldId id="420" r:id="rId14"/>
    <p:sldId id="421" r:id="rId15"/>
    <p:sldId id="432" r:id="rId16"/>
    <p:sldId id="419" r:id="rId17"/>
    <p:sldId id="424" r:id="rId18"/>
    <p:sldId id="423" r:id="rId19"/>
    <p:sldId id="425" r:id="rId20"/>
    <p:sldId id="426" r:id="rId21"/>
    <p:sldId id="427" r:id="rId22"/>
    <p:sldId id="431" r:id="rId23"/>
  </p:sldIdLst>
  <p:sldSz cx="12069763" cy="6858000"/>
  <p:notesSz cx="6805613" cy="9939338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152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12" orient="horz" pos="2163" userDrawn="1">
          <p15:clr>
            <a:srgbClr val="A4A3A4"/>
          </p15:clr>
        </p15:guide>
        <p15:guide id="15" pos="38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320000"/>
    <a:srgbClr val="E10000"/>
    <a:srgbClr val="34A5DA"/>
    <a:srgbClr val="000000"/>
    <a:srgbClr val="717171"/>
    <a:srgbClr val="262626"/>
    <a:srgbClr val="FFFFFF"/>
    <a:srgbClr val="333333"/>
    <a:srgbClr val="E63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98" y="96"/>
      </p:cViewPr>
      <p:guideLst>
        <p:guide orient="horz" pos="4152"/>
        <p:guide orient="horz" pos="4020"/>
        <p:guide orient="horz" pos="2163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30/11/2021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0850" y="1243013"/>
            <a:ext cx="590391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00C33-90AE-4963-9AD8-3B07939F57E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85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511" y="4937286"/>
            <a:ext cx="10892913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1511" y="5844493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C840727-CE46-49A3-AC55-18C3C475CB7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408393"/>
            <a:ext cx="12069763" cy="3134003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BAB971E3-AA90-433B-914B-1D1DF50E21D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0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4017367"/>
            <a:ext cx="10892913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058831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D8F2D4-A66A-4620-9307-3A6822381FC0}"/>
              </a:ext>
            </a:extLst>
          </p:cNvPr>
          <p:cNvCxnSpPr>
            <a:cxnSpLocks/>
          </p:cNvCxnSpPr>
          <p:nvPr userDrawn="1"/>
        </p:nvCxnSpPr>
        <p:spPr>
          <a:xfrm>
            <a:off x="766763" y="4921280"/>
            <a:ext cx="108929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51B3B4E-29B2-4BD6-9E25-FBE50BE6C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87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6827AF2A-C6F6-44CB-9268-337ABFE038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038960"/>
            <a:ext cx="5013667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6AA64-E08E-42A2-97F7-59263D53F327}"/>
              </a:ext>
            </a:extLst>
          </p:cNvPr>
          <p:cNvSpPr/>
          <p:nvPr userDrawn="1"/>
        </p:nvSpPr>
        <p:spPr>
          <a:xfrm>
            <a:off x="766763" y="3810000"/>
            <a:ext cx="2011680" cy="91440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638EDF1-4AAF-4DBE-959A-5EA3ECD4CC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8" y="-1"/>
            <a:ext cx="5940425" cy="685800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61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6763" y="2439000"/>
            <a:ext cx="9498811" cy="1980000"/>
          </a:xfrm>
          <a:prstGeom prst="rect">
            <a:avLst/>
          </a:prstGeom>
        </p:spPr>
        <p:txBody>
          <a:bodyPr anchor="ctr"/>
          <a:lstStyle>
            <a:lvl1pPr marL="628650" indent="0" algn="l">
              <a:spcBef>
                <a:spcPts val="198"/>
              </a:spcBef>
              <a:defRPr sz="5400" b="1">
                <a:solidFill>
                  <a:schemeClr val="accent1"/>
                </a:solidFill>
              </a:defRPr>
            </a:lvl1pPr>
            <a:lvl2pPr marL="0" indent="0" algn="l">
              <a:spcBef>
                <a:spcPts val="198"/>
              </a:spcBef>
              <a:buNone/>
              <a:defRPr sz="2178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2E205DDC-D4E4-4ABA-96D8-AFECE4228CF7}"/>
              </a:ext>
            </a:extLst>
          </p:cNvPr>
          <p:cNvSpPr/>
          <p:nvPr userDrawn="1"/>
        </p:nvSpPr>
        <p:spPr bwMode="ltGray">
          <a:xfrm>
            <a:off x="766763" y="2439000"/>
            <a:ext cx="1110461" cy="1980000"/>
          </a:xfrm>
          <a:prstGeom prst="corner">
            <a:avLst>
              <a:gd name="adj1" fmla="val 13974"/>
              <a:gd name="adj2" fmla="val 17406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03530-389F-40CC-B262-3C6111101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62374" y="61225"/>
            <a:ext cx="1033272" cy="103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CA3A6B-089A-48DA-907F-9446B12760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873D13-8BEF-4470-A16D-19EDE6E7A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01F0EAC-DF03-4553-8D22-C26B163DC97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9743" y="1569036"/>
            <a:ext cx="10516908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03BAA4A6-07CF-43B8-B2EE-4F2BC4F7917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79743" y="6021389"/>
            <a:ext cx="1051690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A75651F7-9FE4-4CA6-BB6F-3D99DE57C45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79743" y="6311902"/>
            <a:ext cx="1051690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0CD56-CDEF-4F99-82E9-F8344BA7D8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17232-4933-4B44-AB0A-14F73524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62C173C-81B4-41BF-8528-F6F84B0B1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BB25D8C-DBED-47E2-A369-32F0C5CFEA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537924A5-4EAA-48C4-AFDD-6D802C66823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79743" y="2056565"/>
            <a:ext cx="10516908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26C9ACE-2A28-4CB6-819F-C34D2DC151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142" y="1554867"/>
            <a:ext cx="10516908" cy="396000"/>
          </a:xfrm>
        </p:spPr>
        <p:txBody>
          <a:bodyPr lIns="91440" rIns="91440" anchor="ctr"/>
          <a:lstStyle>
            <a:lvl1pPr>
              <a:spcBef>
                <a:spcPts val="594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22839E71-8B29-4845-841A-8215AD2B404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79743" y="6021389"/>
            <a:ext cx="1051690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D23D871F-19A0-4328-99B1-9AA54747D64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9743" y="6311902"/>
            <a:ext cx="1051690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6C412-8D9A-4518-BD82-093D1D70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D1434-081E-42DD-A0E7-8AD211AD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B16C444-2BA2-4764-8AE2-C178206081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5E2A09C-A6A8-4796-A0A2-266CE749A3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1872F07C-203B-4855-84E3-3DDE299976B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2" y="1569036"/>
            <a:ext cx="5196070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9739E1D5-3F34-4794-886B-8AB953C967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15980" y="1569036"/>
            <a:ext cx="5196070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0D556FB6-F332-4AE1-BF35-5A31A3A2333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79743" y="6021389"/>
            <a:ext cx="5211469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4D37EBEE-7C34-4410-B7C7-6B333D1F6D0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9743" y="6311902"/>
            <a:ext cx="5211469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89A28B6E-B27B-46B6-BEA2-C5FA786351E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5979" y="6021389"/>
            <a:ext cx="5196071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E78A103-ED29-43DA-97BD-C868F82A14E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5979" y="6311902"/>
            <a:ext cx="5196071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42129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04D195-3AEA-4801-A2B7-CF37B2165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CB1F3DC-1280-4947-96C8-214A791F48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F01737EF-EBC2-4A2F-9AC9-30FAC42F6A5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2" y="2056563"/>
            <a:ext cx="5196070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242FAF92-B60B-4F51-93E4-094BD671B88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15980" y="2056563"/>
            <a:ext cx="5196070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15FE6E0-4F61-4929-8A91-41620FC82B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42" y="155486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D54DAFB3-3E7A-4450-BFE3-52150EEEF3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5979" y="155486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BED078F5-54AA-4FD8-9B1D-DE55073225F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79743" y="6021389"/>
            <a:ext cx="5211469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3B602BC4-5A10-4A53-81B8-71A8C8EC041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9743" y="6311902"/>
            <a:ext cx="5211469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28C0276D-354C-4408-A297-9580BB20BF7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15979" y="6021389"/>
            <a:ext cx="5196071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9CF535B3-A63C-4F4E-977A-F7425CC232E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115979" y="6311902"/>
            <a:ext cx="5196071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20853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E70F8-6350-4489-8BF1-B1E111BCAB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CCAD9-3BB6-43FD-8F71-48FD58809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AAC361-FA0D-4473-A315-D41BA999EB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0D19965-DF5F-4338-BCE1-6F49AFF4D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FA10CF-57DD-4208-8F4B-91C3F2AE026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2" y="2056565"/>
            <a:ext cx="5196070" cy="190583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74EFA145-CD25-4D81-9CC3-03C16543B03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15980" y="2056565"/>
            <a:ext cx="5196070" cy="190583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151B0F3-F678-4CE0-BC11-9BCF4FE3355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42" y="155486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B4C8A08-860A-4514-BBC2-6D27C8DA48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18258" y="155486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9128C202-628C-45D2-ADFA-C4D66D6F1D8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5142" y="4569795"/>
            <a:ext cx="5196070" cy="190583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A07649F6-F4C6-45F0-91F0-038B4A216087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15980" y="4569795"/>
            <a:ext cx="5196070" cy="190583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9911366D-2E08-479B-A541-2D2A915291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5142" y="406809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CCD7537-018D-46B2-968A-5F70B2729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258" y="4068097"/>
            <a:ext cx="5193792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3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0BAE0-3503-40B7-97FF-3BBA5C4DD7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D4FE-2A34-4C36-A765-CE00B991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DD0F29-8EC9-4D9C-9A9D-D60E858F2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ACA0395-730C-4FA7-93FD-9F2047EA3D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89B8612A-D878-4D0E-952F-2EFF10E7FC5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2" y="1569036"/>
            <a:ext cx="3370745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ECE0C705-512A-49B8-8422-EAD7A07AC19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41305" y="1569036"/>
            <a:ext cx="3370745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FF1752D9-AA4A-4BA1-B346-812AFFDCF7D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68224" y="1569036"/>
            <a:ext cx="3370745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7B639473-286C-400F-BCCB-B253891E0BB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79743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952E3ACC-4192-4886-B428-C44875E4653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9743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8144533C-8F67-4D1B-9A0B-105FFF25DD99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368224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4C6F6055-539D-4394-A92F-023ACA5FB03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68224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AC1FFB81-F1E6-4F80-8E05-EC33D20D915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941305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950440D4-3E12-4B06-930E-78E6D580F28E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941305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18301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A155B-CCB9-45EF-83E7-A4F386C3D5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46BAB9-04B4-4317-A1F0-FDDB9A1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2FDA6AC-2E17-438C-AFBD-5A4CDF9619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971F930-67C4-4AD7-A96A-B4D2895303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67ACA4B-043D-4CAF-BE29-00D402766E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1" y="2056564"/>
            <a:ext cx="3374136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92CB1C-76F0-443E-B130-834818686A0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41" y="1554867"/>
            <a:ext cx="3374136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E9392C68-7D57-4F7D-8A09-78705FAD3F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366527" y="2056564"/>
            <a:ext cx="3374136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35BF050-5304-4F33-A88D-4592BC7437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6527" y="1554867"/>
            <a:ext cx="3374136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5767149E-B5C3-4D8F-994F-979BBB0AA45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37914" y="2056564"/>
            <a:ext cx="3374136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EDC8695-8782-452B-9779-95592E9C91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37914" y="1554867"/>
            <a:ext cx="3374136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C69E5AF9-0593-4CB8-8D4B-97000FDE41B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79743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9231644E-C1E9-4B37-8D28-A1383D569DD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79743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8" name="Content Placeholder 9">
            <a:extLst>
              <a:ext uri="{FF2B5EF4-FFF2-40B4-BE49-F238E27FC236}">
                <a16:creationId xmlns:a16="http://schemas.microsoft.com/office/drawing/2014/main" id="{66870D66-657B-4C29-B064-6D111D9B2782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68224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4A4A5163-8919-4238-AE21-466676F7996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68224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B23C66D7-ED3C-42D3-B3C9-8743305716C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7941305" y="6021389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0FDB8739-06BC-450A-BFE5-51B48974E38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7941305" y="6311902"/>
            <a:ext cx="3374136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166183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2A9A0D-715A-49A0-9A82-B82E1E9B3483}"/>
              </a:ext>
            </a:extLst>
          </p:cNvPr>
          <p:cNvSpPr/>
          <p:nvPr userDrawn="1"/>
        </p:nvSpPr>
        <p:spPr bwMode="ltGray">
          <a:xfrm>
            <a:off x="1" y="0"/>
            <a:ext cx="12069762" cy="685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099FF3-3007-4F9A-868F-7F9A54CEDE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9" y="1311684"/>
            <a:ext cx="5822438" cy="5440017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511" y="3045817"/>
            <a:ext cx="5331736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81511" y="4087281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A4E73D-F7B5-4295-9AF5-5A9A01B7315A}"/>
              </a:ext>
            </a:extLst>
          </p:cNvPr>
          <p:cNvCxnSpPr>
            <a:cxnSpLocks/>
          </p:cNvCxnSpPr>
          <p:nvPr userDrawn="1"/>
        </p:nvCxnSpPr>
        <p:spPr>
          <a:xfrm>
            <a:off x="781511" y="3949730"/>
            <a:ext cx="53379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EC890616-D0B4-459A-A12B-D44103AE939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5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184D5-78E0-4646-8F38-C52C718FF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02832-2B66-4562-9C71-D7D150739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40782E-A9D0-44E0-B006-A8A2FA3F00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5E204D9-F8E5-4085-A218-F456007D1F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7AAAB303-FC68-49FF-9A7A-7F40B0C5FEE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2" y="1569036"/>
            <a:ext cx="2535173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E2FFE086-A68F-4C0A-AF00-B37E571DC3B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116298" y="1569036"/>
            <a:ext cx="2535173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C8C7DF4-8DC9-4BE3-95EE-D150A3F9B70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455720" y="1569036"/>
            <a:ext cx="2535173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CBDF5BDC-D30D-43E4-9DA2-34780763056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776877" y="1569036"/>
            <a:ext cx="2535173" cy="43891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FFAAC377-5FA3-47B1-B986-F4D30C7C32E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79743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308AA571-4496-4AAA-9582-1708F2FB818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79743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36B3CB62-E659-43A6-98D9-6E3CDC60A668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455720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17343747-28AD-4B3C-B7FD-431E1CD8D0A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455720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9B5377DC-C0C1-41FD-97C3-EDB91572B11B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116298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4" name="Content Placeholder 9">
            <a:extLst>
              <a:ext uri="{FF2B5EF4-FFF2-40B4-BE49-F238E27FC236}">
                <a16:creationId xmlns:a16="http://schemas.microsoft.com/office/drawing/2014/main" id="{5BC2B9C6-E6E0-43FE-99F3-7E3B3725428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116298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E5CBEA71-7EE4-410D-B1E4-3C4951E4910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779162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26" name="Content Placeholder 9">
            <a:extLst>
              <a:ext uri="{FF2B5EF4-FFF2-40B4-BE49-F238E27FC236}">
                <a16:creationId xmlns:a16="http://schemas.microsoft.com/office/drawing/2014/main" id="{FF0E4811-2E25-4A2E-899C-1D2B70BD3D8D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779162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01638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 +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A3869-0626-4D7E-A07F-ED2B248D2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45BF-B227-4307-81B9-E7C8FC57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FE1877-B81C-40B4-950E-51683EF38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93B68C8E-BE95-435B-9BCF-C5B64964C5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b="1" dirty="0"/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5834A435-2788-4FF5-9CB3-062A0A15D9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95141" y="2056564"/>
            <a:ext cx="2532888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D4FA299-9FFB-4D8C-8B47-12C204954A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5141" y="1554867"/>
            <a:ext cx="2697480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7FA503FC-C6B9-4F06-A9FE-46E623C886A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456481" y="2056564"/>
            <a:ext cx="2532888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A52CFD-D678-4050-AAD1-23D1126ECB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1617" y="1554867"/>
            <a:ext cx="2697480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5" name="Content Placeholder 9">
            <a:extLst>
              <a:ext uri="{FF2B5EF4-FFF2-40B4-BE49-F238E27FC236}">
                <a16:creationId xmlns:a16="http://schemas.microsoft.com/office/drawing/2014/main" id="{C750792A-9334-4601-9638-C9E8B4AC04E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17821" y="2056564"/>
            <a:ext cx="2532888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20DD3FC-161E-40A0-84E5-A91795B78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08093" y="1554867"/>
            <a:ext cx="2697480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F329574A-F535-48A3-BC00-93E982AFC2FF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779162" y="2056564"/>
            <a:ext cx="2532888" cy="389534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992460B5-0715-41BC-98AB-94C95FD8E6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14570" y="1554867"/>
            <a:ext cx="2697480" cy="396000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spcBef>
                <a:spcPts val="594"/>
              </a:spcBef>
              <a:defRPr lang="en-GB" sz="1600" b="1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ts val="594"/>
              </a:spcBef>
            </a:pPr>
            <a:r>
              <a:rPr lang="en-US"/>
              <a:t>Click to add subtitle</a:t>
            </a:r>
            <a:endParaRPr lang="en-GB"/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AE5B96F7-2AC3-43CB-B2CE-EE3896496BF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779743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31" name="Content Placeholder 9">
            <a:extLst>
              <a:ext uri="{FF2B5EF4-FFF2-40B4-BE49-F238E27FC236}">
                <a16:creationId xmlns:a16="http://schemas.microsoft.com/office/drawing/2014/main" id="{F4EDFDD6-2993-4B1B-9336-A5569F35BCDC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779743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2" name="Content Placeholder 9">
            <a:extLst>
              <a:ext uri="{FF2B5EF4-FFF2-40B4-BE49-F238E27FC236}">
                <a16:creationId xmlns:a16="http://schemas.microsoft.com/office/drawing/2014/main" id="{0FD0A169-66C1-45DE-BB07-D345C422041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455720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33" name="Content Placeholder 9">
            <a:extLst>
              <a:ext uri="{FF2B5EF4-FFF2-40B4-BE49-F238E27FC236}">
                <a16:creationId xmlns:a16="http://schemas.microsoft.com/office/drawing/2014/main" id="{4301FE9A-DED5-4134-81B6-694A7AD47A6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455720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4" name="Content Placeholder 9">
            <a:extLst>
              <a:ext uri="{FF2B5EF4-FFF2-40B4-BE49-F238E27FC236}">
                <a16:creationId xmlns:a16="http://schemas.microsoft.com/office/drawing/2014/main" id="{C06B4478-3204-43DA-AD9B-0437888C3968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116298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35" name="Content Placeholder 9">
            <a:extLst>
              <a:ext uri="{FF2B5EF4-FFF2-40B4-BE49-F238E27FC236}">
                <a16:creationId xmlns:a16="http://schemas.microsoft.com/office/drawing/2014/main" id="{22B2012B-5DC8-4F18-84C9-AB0E632237EC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6116298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  <p:sp>
        <p:nvSpPr>
          <p:cNvPr id="36" name="Content Placeholder 9">
            <a:extLst>
              <a:ext uri="{FF2B5EF4-FFF2-40B4-BE49-F238E27FC236}">
                <a16:creationId xmlns:a16="http://schemas.microsoft.com/office/drawing/2014/main" id="{7C3486E4-25E7-40D0-82FB-FA741EC7D55E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779162" y="6021389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37" name="Content Placeholder 9">
            <a:extLst>
              <a:ext uri="{FF2B5EF4-FFF2-40B4-BE49-F238E27FC236}">
                <a16:creationId xmlns:a16="http://schemas.microsoft.com/office/drawing/2014/main" id="{523EAB6C-5B20-422B-BF5F-5D228A5E534F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779162" y="6311902"/>
            <a:ext cx="2532888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278848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EFCC3-809C-4472-825A-5268DA759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A7757-8EC5-4D12-B56F-AB9F88D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5437D9-CE22-451C-B458-B3F648A64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5142" y="1143655"/>
            <a:ext cx="5053208" cy="4800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F169CDD-9FFC-4BEA-A4C1-F55F1EBC5A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1710" y="1149936"/>
            <a:ext cx="5270340" cy="48006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883D9C-7CA2-46E4-B74D-1ADF6E64B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A651E414-8C53-4609-8A6D-6CD3EDDCB57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79742" y="6021389"/>
            <a:ext cx="5068607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D2888E73-6757-4D49-9A61-04F5AC35F6E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79742" y="6311902"/>
            <a:ext cx="5068607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3764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AACB8-7B00-457D-8F89-FB4DD9039A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556072-910B-4986-8C02-A52A7544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A8BC87-1CF6-429A-90DF-D73A56830F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1348" y="1143655"/>
            <a:ext cx="5053208" cy="4800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9BABE35-D148-48B4-B6A7-FF12E9E97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1" y="147136"/>
            <a:ext cx="10113264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DA9D0E70-CDC8-434C-A7E7-FFCBC925FC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142" y="1143655"/>
            <a:ext cx="5270340" cy="48006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48C383C9-A465-4BBC-8364-CF1A155E569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57924" y="6021389"/>
            <a:ext cx="5056632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Notes: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0A297AB8-B6FB-4E58-BCA2-47C33C67A6B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57924" y="6311902"/>
            <a:ext cx="5056632" cy="231774"/>
          </a:xfrm>
        </p:spPr>
        <p:txBody>
          <a:bodyPr anchor="ctr"/>
          <a:lstStyle>
            <a:lvl1pPr>
              <a:defRPr sz="1000"/>
            </a:lvl1pPr>
          </a:lstStyle>
          <a:p>
            <a:pPr lvl="0"/>
            <a:r>
              <a:rPr lang="en-US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9255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B932A-F9A4-4379-8F69-FA63BDFA24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47A58-42BF-4A47-A878-643A5CD2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CB15E1-4165-4419-BC4A-EC47F04AC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42" y="147136"/>
            <a:ext cx="10114375" cy="78638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357C11-B94F-4AD8-B1ED-ED1F12B048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5142" y="1053170"/>
            <a:ext cx="10516908" cy="396000"/>
          </a:xfrm>
        </p:spPr>
        <p:txBody>
          <a:bodyPr lIns="91440" rIns="91440" anchor="ctr"/>
          <a:lstStyle>
            <a:lvl1pPr>
              <a:spcBef>
                <a:spcPts val="594"/>
              </a:spcBef>
              <a:defRPr sz="2000" b="1"/>
            </a:lvl1pPr>
          </a:lstStyle>
          <a:p>
            <a:pPr lvl="0"/>
            <a:r>
              <a:rPr lang="en-US"/>
              <a:t>Click to add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B2F2EE-42BB-4EB6-8FC2-5E56E4F34F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4BEE3-566C-4068-A777-C3A4762E86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75A20-F354-407F-8F71-92C914742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Analytic Edge Proprietary and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2A9A0D-715A-49A0-9A82-B82E1E9B3483}"/>
              </a:ext>
            </a:extLst>
          </p:cNvPr>
          <p:cNvSpPr/>
          <p:nvPr userDrawn="1"/>
        </p:nvSpPr>
        <p:spPr bwMode="ltGray">
          <a:xfrm>
            <a:off x="1" y="0"/>
            <a:ext cx="12069762" cy="685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099FF3-3007-4F9A-868F-7F9A54CEDE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9" y="125381"/>
            <a:ext cx="5822438" cy="6607238"/>
          </a:xfrm>
        </p:spPr>
        <p:txBody>
          <a:bodyPr anchor="t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046018"/>
            <a:ext cx="5331736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4087482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A4E73D-F7B5-4295-9AF5-5A9A01B7315A}"/>
              </a:ext>
            </a:extLst>
          </p:cNvPr>
          <p:cNvCxnSpPr>
            <a:cxnSpLocks/>
          </p:cNvCxnSpPr>
          <p:nvPr userDrawn="1"/>
        </p:nvCxnSpPr>
        <p:spPr>
          <a:xfrm>
            <a:off x="766763" y="3949931"/>
            <a:ext cx="53379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CD3551FC-5F5A-4CFA-9AA0-384B2C54BC4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763" y="5710630"/>
            <a:ext cx="2194560" cy="7680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2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2A9A0D-715A-49A0-9A82-B82E1E9B3483}"/>
              </a:ext>
            </a:extLst>
          </p:cNvPr>
          <p:cNvSpPr/>
          <p:nvPr userDrawn="1"/>
        </p:nvSpPr>
        <p:spPr bwMode="ltGray">
          <a:xfrm>
            <a:off x="1" y="0"/>
            <a:ext cx="12069762" cy="6858000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>
              <a:highlight>
                <a:srgbClr val="000000"/>
              </a:highlight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4017367"/>
            <a:ext cx="10892912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058831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D8F2D4-A66A-4620-9307-3A6822381FC0}"/>
              </a:ext>
            </a:extLst>
          </p:cNvPr>
          <p:cNvCxnSpPr>
            <a:cxnSpLocks/>
          </p:cNvCxnSpPr>
          <p:nvPr userDrawn="1"/>
        </p:nvCxnSpPr>
        <p:spPr>
          <a:xfrm>
            <a:off x="766763" y="4921280"/>
            <a:ext cx="108929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051B3B4E-29B2-4BD6-9E25-FBE50BE6C1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4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863EDD-B693-47ED-BD96-EA61204793CA}"/>
              </a:ext>
            </a:extLst>
          </p:cNvPr>
          <p:cNvSpPr/>
          <p:nvPr userDrawn="1"/>
        </p:nvSpPr>
        <p:spPr>
          <a:xfrm>
            <a:off x="0" y="1"/>
            <a:ext cx="6129338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827AF2A-C6F6-44CB-9268-337ABFE038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038960"/>
            <a:ext cx="5013667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Section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E6AA64-E08E-42A2-97F7-59263D53F327}"/>
              </a:ext>
            </a:extLst>
          </p:cNvPr>
          <p:cNvSpPr/>
          <p:nvPr userDrawn="1"/>
        </p:nvSpPr>
        <p:spPr>
          <a:xfrm>
            <a:off x="766763" y="3810000"/>
            <a:ext cx="2011680" cy="9144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638EDF1-4AAF-4DBE-959A-5EA3ECD4CC6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8" y="-1"/>
            <a:ext cx="5940425" cy="6858001"/>
          </a:xfrm>
        </p:spPr>
        <p:txBody>
          <a:bodyPr anchor="t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50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66763" y="2439000"/>
            <a:ext cx="9498811" cy="1980000"/>
          </a:xfrm>
          <a:prstGeom prst="rect">
            <a:avLst/>
          </a:prstGeom>
        </p:spPr>
        <p:txBody>
          <a:bodyPr anchor="ctr"/>
          <a:lstStyle>
            <a:lvl1pPr marL="628650" indent="0" algn="l">
              <a:spcBef>
                <a:spcPts val="198"/>
              </a:spcBef>
              <a:defRPr sz="5400" b="1">
                <a:solidFill>
                  <a:schemeClr val="accent1"/>
                </a:solidFill>
              </a:defRPr>
            </a:lvl1pPr>
            <a:lvl2pPr marL="0" indent="0" algn="l">
              <a:spcBef>
                <a:spcPts val="198"/>
              </a:spcBef>
              <a:buNone/>
              <a:defRPr sz="2178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GB"/>
              <a:t>Section title</a:t>
            </a:r>
          </a:p>
        </p:txBody>
      </p:sp>
      <p:sp>
        <p:nvSpPr>
          <p:cNvPr id="2" name="L-Shape 1">
            <a:extLst>
              <a:ext uri="{FF2B5EF4-FFF2-40B4-BE49-F238E27FC236}">
                <a16:creationId xmlns:a16="http://schemas.microsoft.com/office/drawing/2014/main" id="{2E205DDC-D4E4-4ABA-96D8-AFECE4228CF7}"/>
              </a:ext>
            </a:extLst>
          </p:cNvPr>
          <p:cNvSpPr/>
          <p:nvPr userDrawn="1"/>
        </p:nvSpPr>
        <p:spPr bwMode="ltGray">
          <a:xfrm>
            <a:off x="766763" y="2439000"/>
            <a:ext cx="1110461" cy="1980000"/>
          </a:xfrm>
          <a:prstGeom prst="corner">
            <a:avLst>
              <a:gd name="adj1" fmla="val 13974"/>
              <a:gd name="adj2" fmla="val 17406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/>
          </a:p>
        </p:txBody>
      </p:sp>
    </p:spTree>
    <p:extLst>
      <p:ext uri="{BB962C8B-B14F-4D97-AF65-F5344CB8AC3E}">
        <p14:creationId xmlns:p14="http://schemas.microsoft.com/office/powerpoint/2010/main" val="28651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EB514B-0857-4EBF-B042-2A3E81792E2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4937286"/>
            <a:ext cx="10892913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8F4C310-09FC-4B27-9FA2-5128CE9C608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5844493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55CD97-5577-47DD-8055-2554FB059845}"/>
              </a:ext>
            </a:extLst>
          </p:cNvPr>
          <p:cNvCxnSpPr>
            <a:cxnSpLocks/>
          </p:cNvCxnSpPr>
          <p:nvPr userDrawn="1"/>
        </p:nvCxnSpPr>
        <p:spPr>
          <a:xfrm>
            <a:off x="766763" y="5774071"/>
            <a:ext cx="1089291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7C840727-CE46-49A3-AC55-18C3C475CB7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408393"/>
            <a:ext cx="12069763" cy="3134003"/>
          </a:xfrm>
        </p:spPr>
        <p:txBody>
          <a:bodyPr anchor="t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933E343-6919-4A7C-B482-5AD501288E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16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42A9A0D-715A-49A0-9A82-B82E1E9B3483}"/>
              </a:ext>
            </a:extLst>
          </p:cNvPr>
          <p:cNvSpPr/>
          <p:nvPr userDrawn="1"/>
        </p:nvSpPr>
        <p:spPr bwMode="ltGray">
          <a:xfrm>
            <a:off x="1" y="0"/>
            <a:ext cx="12069762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IN" sz="1600" b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099FF3-3007-4F9A-868F-7F9A54CEDE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9" y="1311684"/>
            <a:ext cx="5822438" cy="5440017"/>
          </a:xfrm>
        </p:spPr>
        <p:txBody>
          <a:bodyPr anchor="t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045817"/>
            <a:ext cx="5331736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4087281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A4E73D-F7B5-4295-9AF5-5A9A01B7315A}"/>
              </a:ext>
            </a:extLst>
          </p:cNvPr>
          <p:cNvCxnSpPr>
            <a:cxnSpLocks/>
          </p:cNvCxnSpPr>
          <p:nvPr userDrawn="1"/>
        </p:nvCxnSpPr>
        <p:spPr>
          <a:xfrm>
            <a:off x="766763" y="3949730"/>
            <a:ext cx="53379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8E9AF99C-CAEF-4776-914A-18778C1823C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393838" y="273304"/>
            <a:ext cx="2194560" cy="76809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727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 with image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0099FF3-3007-4F9A-868F-7F9A54CEDE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9339" y="125381"/>
            <a:ext cx="5822438" cy="6607238"/>
          </a:xfrm>
        </p:spPr>
        <p:txBody>
          <a:bodyPr anchor="t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FFF2526-D613-42A3-802A-131025ACAD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3045817"/>
            <a:ext cx="5331736" cy="76636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add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D248AFE-52B2-4093-A76B-9630A0729FB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4087281"/>
            <a:ext cx="3485500" cy="514487"/>
          </a:xfrm>
          <a:prstGeom prst="rect">
            <a:avLst/>
          </a:prstGeom>
        </p:spPr>
        <p:txBody>
          <a:bodyPr lIns="91440" anchor="t">
            <a:noAutofit/>
          </a:bodyPr>
          <a:lstStyle>
            <a:lvl1pPr marL="0" indent="0" algn="l">
              <a:spcBef>
                <a:spcPts val="594"/>
              </a:spcBef>
              <a:buNone/>
              <a:defRPr sz="2000" b="0">
                <a:solidFill>
                  <a:schemeClr val="bg1">
                    <a:lumMod val="50000"/>
                  </a:schemeClr>
                </a:solidFill>
              </a:defRPr>
            </a:lvl1pPr>
            <a:lvl2pPr marL="452628" indent="0" algn="ctr">
              <a:buNone/>
              <a:defRPr sz="1980"/>
            </a:lvl2pPr>
            <a:lvl3pPr marL="905256" indent="0" algn="ctr">
              <a:buNone/>
              <a:defRPr sz="1782"/>
            </a:lvl3pPr>
            <a:lvl4pPr marL="1357884" indent="0" algn="ctr">
              <a:buNone/>
              <a:defRPr sz="1584"/>
            </a:lvl4pPr>
            <a:lvl5pPr marL="1810512" indent="0" algn="ctr">
              <a:buNone/>
              <a:defRPr sz="1584"/>
            </a:lvl5pPr>
            <a:lvl6pPr marL="2263140" indent="0" algn="ctr">
              <a:buNone/>
              <a:defRPr sz="1584"/>
            </a:lvl6pPr>
            <a:lvl7pPr marL="2715768" indent="0" algn="ctr">
              <a:buNone/>
              <a:defRPr sz="1584"/>
            </a:lvl7pPr>
            <a:lvl8pPr marL="3168396" indent="0" algn="ctr">
              <a:buNone/>
              <a:defRPr sz="1584"/>
            </a:lvl8pPr>
            <a:lvl9pPr marL="3621024" indent="0" algn="ctr">
              <a:buNone/>
              <a:defRPr sz="1584"/>
            </a:lvl9pPr>
          </a:lstStyle>
          <a:p>
            <a:r>
              <a:rPr lang="en-GB"/>
              <a:t>Click to add subtitle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A4E73D-F7B5-4295-9AF5-5A9A01B7315A}"/>
              </a:ext>
            </a:extLst>
          </p:cNvPr>
          <p:cNvCxnSpPr>
            <a:cxnSpLocks/>
          </p:cNvCxnSpPr>
          <p:nvPr userDrawn="1"/>
        </p:nvCxnSpPr>
        <p:spPr>
          <a:xfrm>
            <a:off x="766763" y="3949730"/>
            <a:ext cx="533791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A8EBCDE-7195-4BAB-BFF6-E6A49D370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293502"/>
            <a:ext cx="2197510" cy="747898"/>
          </a:xfrm>
          <a:prstGeom prst="rect">
            <a:avLst/>
          </a:prstGeom>
        </p:spPr>
      </p:pic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2EF9214D-E90B-496B-9D09-726FC6A50E7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763" y="5710429"/>
            <a:ext cx="2194560" cy="768096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Client Logo</a:t>
            </a: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BBB8EF-54B2-4136-AB17-4F91899E7C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763" y="-1749905"/>
            <a:ext cx="2197510" cy="74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795143" y="248734"/>
            <a:ext cx="10078758" cy="786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/>
            <a:r>
              <a:rPr lang="en-US"/>
              <a:t>Click to add title</a:t>
            </a:r>
            <a:endParaRPr lang="en-GB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795142" y="1460500"/>
            <a:ext cx="10516908" cy="4521199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48062" y="6617608"/>
            <a:ext cx="960237" cy="196850"/>
          </a:xfrm>
          <a:prstGeom prst="rect">
            <a:avLst/>
          </a:prstGeom>
        </p:spPr>
        <p:txBody>
          <a:bodyPr anchor="ctr"/>
          <a:lstStyle>
            <a:lvl1pPr algn="r">
              <a:defRPr lang="en-GB" sz="1000" b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034BEE3-566C-4068-A777-C3A4762E861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5639F-9E76-41B0-BB57-8F8A1F6001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6390" y="6616458"/>
            <a:ext cx="7420053" cy="198000"/>
          </a:xfrm>
          <a:prstGeom prst="rect">
            <a:avLst/>
          </a:prstGeom>
        </p:spPr>
        <p:txBody>
          <a:bodyPr anchor="ctr"/>
          <a:lstStyle>
            <a:lvl1pPr algn="l">
              <a:defRPr lang="en-GB" sz="10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© Analytic Edge Proprietary and Confidential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B0668A5-08B2-4E75-9944-BBC50E8D7C21}"/>
              </a:ext>
            </a:extLst>
          </p:cNvPr>
          <p:cNvCxnSpPr>
            <a:cxnSpLocks/>
          </p:cNvCxnSpPr>
          <p:nvPr userDrawn="1"/>
        </p:nvCxnSpPr>
        <p:spPr>
          <a:xfrm>
            <a:off x="1" y="6597135"/>
            <a:ext cx="12069763" cy="0"/>
          </a:xfrm>
          <a:prstGeom prst="line">
            <a:avLst/>
          </a:prstGeom>
          <a:ln w="6350" cap="sq">
            <a:solidFill>
              <a:schemeClr val="accent1">
                <a:lumMod val="60000"/>
                <a:lumOff val="40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662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24" r:id="rId2"/>
    <p:sldLayoutId id="2147483838" r:id="rId3"/>
    <p:sldLayoutId id="2147483837" r:id="rId4"/>
    <p:sldLayoutId id="2147483828" r:id="rId5"/>
    <p:sldLayoutId id="2147483833" r:id="rId6"/>
    <p:sldLayoutId id="2147483835" r:id="rId7"/>
    <p:sldLayoutId id="2147483836" r:id="rId8"/>
    <p:sldLayoutId id="2147483839" r:id="rId9"/>
    <p:sldLayoutId id="2147483840" r:id="rId10"/>
    <p:sldLayoutId id="2147483834" r:id="rId11"/>
    <p:sldLayoutId id="2147483832" r:id="rId12"/>
    <p:sldLayoutId id="2147483761" r:id="rId13"/>
    <p:sldLayoutId id="2147483762" r:id="rId14"/>
    <p:sldLayoutId id="2147483763" r:id="rId15"/>
    <p:sldLayoutId id="2147483764" r:id="rId16"/>
    <p:sldLayoutId id="2147483831" r:id="rId17"/>
    <p:sldLayoutId id="2147483765" r:id="rId18"/>
    <p:sldLayoutId id="2147483766" r:id="rId19"/>
    <p:sldLayoutId id="2147483767" r:id="rId20"/>
    <p:sldLayoutId id="2147483768" r:id="rId21"/>
    <p:sldLayoutId id="2147483773" r:id="rId22"/>
    <p:sldLayoutId id="2147483774" r:id="rId23"/>
    <p:sldLayoutId id="2147483775" r:id="rId24"/>
    <p:sldLayoutId id="2147483776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05256" rtl="0" eaLnBrk="1" latinLnBrk="0" hangingPunct="1">
        <a:lnSpc>
          <a:spcPct val="100000"/>
        </a:lnSpc>
        <a:spcBef>
          <a:spcPts val="594"/>
        </a:spcBef>
        <a:buNone/>
        <a:defRPr lang="en-GB" sz="2800" b="1" kern="1200" dirty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0525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79165" indent="-179165" algn="l" defTabSz="90525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56400" indent="-179165" algn="l" defTabSz="90525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34600" indent="-179165" algn="l" defTabSz="90525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12800" indent="-178200" algn="l" defTabSz="905256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Calibri" panose="020F050202020403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454" indent="-226314" algn="l" defTabSz="905256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2" kern="1200">
          <a:solidFill>
            <a:schemeClr val="tx1"/>
          </a:solidFill>
          <a:latin typeface="+mn-lt"/>
          <a:ea typeface="+mn-ea"/>
          <a:cs typeface="+mn-cs"/>
        </a:defRPr>
      </a:lvl6pPr>
      <a:lvl7pPr marL="2942082" indent="-226314" algn="l" defTabSz="905256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2" kern="1200">
          <a:solidFill>
            <a:schemeClr val="tx1"/>
          </a:solidFill>
          <a:latin typeface="+mn-lt"/>
          <a:ea typeface="+mn-ea"/>
          <a:cs typeface="+mn-cs"/>
        </a:defRPr>
      </a:lvl7pPr>
      <a:lvl8pPr marL="3394710" indent="-226314" algn="l" defTabSz="905256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2" kern="1200">
          <a:solidFill>
            <a:schemeClr val="tx1"/>
          </a:solidFill>
          <a:latin typeface="+mn-lt"/>
          <a:ea typeface="+mn-ea"/>
          <a:cs typeface="+mn-cs"/>
        </a:defRPr>
      </a:lvl8pPr>
      <a:lvl9pPr marL="3847338" indent="-226314" algn="l" defTabSz="905256" rtl="0" eaLnBrk="1" latinLnBrk="0" hangingPunct="1">
        <a:lnSpc>
          <a:spcPct val="90000"/>
        </a:lnSpc>
        <a:spcBef>
          <a:spcPts val="495"/>
        </a:spcBef>
        <a:buFont typeface="Arial" panose="020B0604020202020204" pitchFamily="34" charset="0"/>
        <a:buChar char="•"/>
        <a:defRPr sz="17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1pPr>
      <a:lvl2pPr marL="452628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2pPr>
      <a:lvl3pPr marL="905256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3pPr>
      <a:lvl4pPr marL="1357884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4pPr>
      <a:lvl5pPr marL="1810512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6pPr>
      <a:lvl7pPr marL="2715768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7pPr>
      <a:lvl8pPr marL="3168396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8pPr>
      <a:lvl9pPr marL="3621024" algn="l" defTabSz="905256" rtl="0" eaLnBrk="1" latinLnBrk="0" hangingPunct="1">
        <a:defRPr sz="17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4" pos="7308" userDrawn="1">
          <p15:clr>
            <a:srgbClr val="F26B43"/>
          </p15:clr>
        </p15:guide>
        <p15:guide id="28" orient="horz" pos="920" userDrawn="1">
          <p15:clr>
            <a:srgbClr val="F26B43"/>
          </p15:clr>
        </p15:guide>
        <p15:guide id="29" orient="horz" pos="656" userDrawn="1">
          <p15:clr>
            <a:srgbClr val="F26B43"/>
          </p15:clr>
        </p15:guide>
        <p15:guide id="33" orient="horz" pos="4143" userDrawn="1">
          <p15:clr>
            <a:srgbClr val="F26B43"/>
          </p15:clr>
        </p15:guide>
        <p15:guide id="35" pos="483" userDrawn="1">
          <p15:clr>
            <a:srgbClr val="F26B43"/>
          </p15:clr>
        </p15:guide>
        <p15:guide id="36" pos="3802" userDrawn="1">
          <p15:clr>
            <a:srgbClr val="F26B43"/>
          </p15:clr>
        </p15:guide>
        <p15:guide id="37" pos="3744" userDrawn="1">
          <p15:clr>
            <a:srgbClr val="F26B43"/>
          </p15:clr>
        </p15:guide>
        <p15:guide id="38" pos="3861" userDrawn="1">
          <p15:clr>
            <a:srgbClr val="F26B43"/>
          </p15:clr>
        </p15:guide>
        <p15:guide id="39" orient="horz" pos="3768" userDrawn="1">
          <p15:clr>
            <a:srgbClr val="F26B43"/>
          </p15:clr>
        </p15:guide>
        <p15:guide id="40" orient="horz" pos="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43117C-C4CC-4440-85C8-8A05B7D1BB3C}"/>
              </a:ext>
            </a:extLst>
          </p:cNvPr>
          <p:cNvSpPr/>
          <p:nvPr/>
        </p:nvSpPr>
        <p:spPr bwMode="ltGray">
          <a:xfrm>
            <a:off x="0" y="0"/>
            <a:ext cx="1206976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b="0" err="1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C17A5A6-141B-4339-A658-C8B10CDFC8E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20314" r="20314"/>
          <a:stretch>
            <a:fillRect/>
          </a:stretch>
        </p:blipFill>
        <p:spPr>
          <a:xfrm>
            <a:off x="7151688" y="273050"/>
            <a:ext cx="4437062" cy="42037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3EEDB7F-ECE1-450C-9480-CB0971C1A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Pump it Up</a:t>
            </a:r>
            <a:endParaRPr lang="en-IN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C5A519A-3654-4935-9C44-CDAF00CAE3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>
                <a:solidFill>
                  <a:srgbClr val="34A5DA"/>
                </a:solidFill>
              </a:rPr>
              <a:t>Data Mining the Water Table</a:t>
            </a:r>
            <a:endParaRPr lang="en-IN">
              <a:solidFill>
                <a:srgbClr val="34A5DA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A63F2B3-9DC6-494C-9732-B39D9C16752B}"/>
              </a:ext>
            </a:extLst>
          </p:cNvPr>
          <p:cNvSpPr txBox="1">
            <a:spLocks/>
          </p:cNvSpPr>
          <p:nvPr/>
        </p:nvSpPr>
        <p:spPr>
          <a:xfrm>
            <a:off x="2515675" y="5427566"/>
            <a:ext cx="9144000" cy="1222625"/>
          </a:xfrm>
          <a:prstGeom prst="rect">
            <a:avLst/>
          </a:prstGeom>
        </p:spPr>
        <p:txBody>
          <a:bodyPr vert="horz" lIns="91440" tIns="91440" rIns="91440" bIns="91440" rtlCol="0" anchor="t">
            <a:normAutofit/>
          </a:bodyPr>
          <a:lstStyle>
            <a:lvl1pPr marL="0" indent="0" algn="l" defTabSz="905256" rtl="0" eaLnBrk="1" latinLnBrk="0" hangingPunct="1">
              <a:lnSpc>
                <a:spcPct val="100000"/>
              </a:lnSpc>
              <a:spcBef>
                <a:spcPts val="594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2628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5256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7884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512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5768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8396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1024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>
                <a:solidFill>
                  <a:schemeClr val="tx1"/>
                </a:solidFill>
              </a:rPr>
              <a:t>Team Chernoff:</a:t>
            </a:r>
          </a:p>
          <a:p>
            <a:pPr algn="r"/>
            <a:r>
              <a:rPr lang="en-US" sz="1000" b="1">
                <a:solidFill>
                  <a:schemeClr val="tx1"/>
                </a:solidFill>
              </a:rPr>
              <a:t>Jenny Oh, </a:t>
            </a:r>
            <a:r>
              <a:rPr lang="en-US" sz="1000" b="1" err="1">
                <a:solidFill>
                  <a:schemeClr val="tx1"/>
                </a:solidFill>
              </a:rPr>
              <a:t>Shitangshu</a:t>
            </a:r>
            <a:r>
              <a:rPr lang="en-US" sz="1000" b="1">
                <a:solidFill>
                  <a:schemeClr val="tx1"/>
                </a:solidFill>
              </a:rPr>
              <a:t> </a:t>
            </a:r>
            <a:r>
              <a:rPr lang="en-US" sz="1000" b="1" err="1">
                <a:solidFill>
                  <a:schemeClr val="tx1"/>
                </a:solidFill>
              </a:rPr>
              <a:t>Maity</a:t>
            </a:r>
            <a:r>
              <a:rPr lang="en-US" sz="1000" b="1">
                <a:solidFill>
                  <a:schemeClr val="tx1"/>
                </a:solidFill>
              </a:rPr>
              <a:t>, Isaac Ng, Jiamin Mei,</a:t>
            </a:r>
          </a:p>
          <a:p>
            <a:pPr algn="r"/>
            <a:r>
              <a:rPr lang="en-US" sz="1000" b="1">
                <a:solidFill>
                  <a:schemeClr val="tx1"/>
                </a:solidFill>
              </a:rPr>
              <a:t>Wendy Fang, Akshay Malhotra, Lily </a:t>
            </a:r>
            <a:r>
              <a:rPr lang="en-US" sz="1000" b="1" err="1">
                <a:solidFill>
                  <a:schemeClr val="tx1"/>
                </a:solidFill>
              </a:rPr>
              <a:t>Keramati</a:t>
            </a:r>
            <a:r>
              <a:rPr lang="en-US" sz="1000" b="1">
                <a:solidFill>
                  <a:schemeClr val="tx1"/>
                </a:solidFill>
              </a:rPr>
              <a:t>, Leon </a:t>
            </a:r>
            <a:r>
              <a:rPr lang="en-US" sz="1000" b="1" err="1">
                <a:solidFill>
                  <a:schemeClr val="tx1"/>
                </a:solidFill>
              </a:rPr>
              <a:t>Joulakian</a:t>
            </a:r>
            <a:endParaRPr lang="en-US" sz="1000" b="1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66D691-93C6-4F8A-818C-9FA0C16B8533}"/>
              </a:ext>
            </a:extLst>
          </p:cNvPr>
          <p:cNvCxnSpPr>
            <a:cxnSpLocks/>
          </p:cNvCxnSpPr>
          <p:nvPr/>
        </p:nvCxnSpPr>
        <p:spPr>
          <a:xfrm>
            <a:off x="486777" y="5058831"/>
            <a:ext cx="4205803" cy="0"/>
          </a:xfrm>
          <a:prstGeom prst="line">
            <a:avLst/>
          </a:prstGeom>
          <a:ln w="12700">
            <a:solidFill>
              <a:srgbClr val="34A5D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6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Financial Impact Analysis  - Assumptions</a:t>
            </a:r>
            <a:endParaRPr lang="en-IN" sz="60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12DA945-2AE1-4114-AE4C-A0542108A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534569"/>
              </p:ext>
            </p:extLst>
          </p:nvPr>
        </p:nvGraphicFramePr>
        <p:xfrm>
          <a:off x="838200" y="1561381"/>
          <a:ext cx="10515598" cy="35506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83696286"/>
                    </a:ext>
                  </a:extLst>
                </a:gridCol>
                <a:gridCol w="2143665">
                  <a:extLst>
                    <a:ext uri="{9D8B030D-6E8A-4147-A177-3AD203B41FA5}">
                      <a16:colId xmlns:a16="http://schemas.microsoft.com/office/drawing/2014/main" val="1750655563"/>
                    </a:ext>
                  </a:extLst>
                </a:gridCol>
                <a:gridCol w="4866734">
                  <a:extLst>
                    <a:ext uri="{9D8B030D-6E8A-4147-A177-3AD203B41FA5}">
                      <a16:colId xmlns:a16="http://schemas.microsoft.com/office/drawing/2014/main" val="1476129954"/>
                    </a:ext>
                  </a:extLst>
                </a:gridCol>
              </a:tblGrid>
              <a:tr h="465827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Outcomes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Average Cost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Assumptions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76350"/>
                  </a:ext>
                </a:extLst>
              </a:tr>
              <a:tr h="77120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Pump Replacement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$5,000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For non-functional pumps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0699606"/>
                  </a:ext>
                </a:extLst>
              </a:tr>
              <a:tr h="77120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Pump Repair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$500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For functioning pumps that will fail soon (damaged)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995337"/>
                  </a:ext>
                </a:extLst>
              </a:tr>
              <a:tr h="77120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Major Economic Damage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$20,000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Occurs if a non-functional pump is not replaced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3046540"/>
                  </a:ext>
                </a:extLst>
              </a:tr>
              <a:tr h="77120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Minor Economic Damage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$5,500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Occurs if a damaged pump is not repaired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262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658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Financial Impact Analysis – Without Model</a:t>
            </a:r>
            <a:endParaRPr lang="en-IN" sz="7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B727C-61ED-4D0A-BC94-2D11D4CEE42D}"/>
              </a:ext>
            </a:extLst>
          </p:cNvPr>
          <p:cNvSpPr txBox="1"/>
          <p:nvPr/>
        </p:nvSpPr>
        <p:spPr>
          <a:xfrm>
            <a:off x="832583" y="143827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Do Nothing </a:t>
            </a:r>
            <a:endParaRPr lang="en-US" b="1" u="sng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50A442-1C5C-40CA-96B6-5B41A0032086}"/>
              </a:ext>
            </a:extLst>
          </p:cNvPr>
          <p:cNvSpPr txBox="1"/>
          <p:nvPr/>
        </p:nvSpPr>
        <p:spPr>
          <a:xfrm>
            <a:off x="838445" y="40350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Random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05C580-5AC4-4706-A330-85A648D6B49A}"/>
              </a:ext>
            </a:extLst>
          </p:cNvPr>
          <p:cNvCxnSpPr>
            <a:cxnSpLocks/>
          </p:cNvCxnSpPr>
          <p:nvPr/>
        </p:nvCxnSpPr>
        <p:spPr>
          <a:xfrm>
            <a:off x="5229715" y="5842156"/>
            <a:ext cx="1167174" cy="0"/>
          </a:xfrm>
          <a:prstGeom prst="straightConnector1">
            <a:avLst/>
          </a:prstGeom>
          <a:ln>
            <a:solidFill>
              <a:srgbClr val="71717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40F2AC-F9B4-4525-8927-3E619C33C2DE}"/>
              </a:ext>
            </a:extLst>
          </p:cNvPr>
          <p:cNvCxnSpPr>
            <a:cxnSpLocks/>
          </p:cNvCxnSpPr>
          <p:nvPr/>
        </p:nvCxnSpPr>
        <p:spPr>
          <a:xfrm>
            <a:off x="5165685" y="2922769"/>
            <a:ext cx="1167174" cy="0"/>
          </a:xfrm>
          <a:prstGeom prst="straightConnector1">
            <a:avLst/>
          </a:prstGeom>
          <a:ln>
            <a:solidFill>
              <a:srgbClr val="71717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75D06F-A07C-4251-96BD-58FEF818B875}"/>
              </a:ext>
            </a:extLst>
          </p:cNvPr>
          <p:cNvCxnSpPr>
            <a:cxnSpLocks/>
          </p:cNvCxnSpPr>
          <p:nvPr/>
        </p:nvCxnSpPr>
        <p:spPr>
          <a:xfrm>
            <a:off x="948934" y="3936841"/>
            <a:ext cx="9808234" cy="0"/>
          </a:xfrm>
          <a:prstGeom prst="line">
            <a:avLst/>
          </a:prstGeom>
          <a:ln w="12700">
            <a:solidFill>
              <a:srgbClr val="34A5D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3ECE5A0-AB20-4DFE-A4CE-40C709ED6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496737"/>
              </p:ext>
            </p:extLst>
          </p:nvPr>
        </p:nvGraphicFramePr>
        <p:xfrm>
          <a:off x="435302" y="2230629"/>
          <a:ext cx="4669008" cy="115974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98570">
                  <a:extLst>
                    <a:ext uri="{9D8B030D-6E8A-4147-A177-3AD203B41FA5}">
                      <a16:colId xmlns:a16="http://schemas.microsoft.com/office/drawing/2014/main" val="3200991204"/>
                    </a:ext>
                  </a:extLst>
                </a:gridCol>
                <a:gridCol w="1298570">
                  <a:extLst>
                    <a:ext uri="{9D8B030D-6E8A-4147-A177-3AD203B41FA5}">
                      <a16:colId xmlns:a16="http://schemas.microsoft.com/office/drawing/2014/main" val="2603451066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91477568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55388280"/>
                    </a:ext>
                  </a:extLst>
                </a:gridCol>
              </a:tblGrid>
              <a:tr h="2046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>
                    <a:solidFill>
                      <a:srgbClr val="34A5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78689"/>
                  </a:ext>
                </a:extLst>
              </a:tr>
              <a:tr h="545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90571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314587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22,824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4,317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32,259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917323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7B6F54F-3A4D-44A5-8004-CDE8F4528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864128"/>
              </p:ext>
            </p:extLst>
          </p:nvPr>
        </p:nvGraphicFramePr>
        <p:xfrm>
          <a:off x="530278" y="4967501"/>
          <a:ext cx="4595734" cy="11811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78189">
                  <a:extLst>
                    <a:ext uri="{9D8B030D-6E8A-4147-A177-3AD203B41FA5}">
                      <a16:colId xmlns:a16="http://schemas.microsoft.com/office/drawing/2014/main" val="4044889683"/>
                    </a:ext>
                  </a:extLst>
                </a:gridCol>
                <a:gridCol w="1278189">
                  <a:extLst>
                    <a:ext uri="{9D8B030D-6E8A-4147-A177-3AD203B41FA5}">
                      <a16:colId xmlns:a16="http://schemas.microsoft.com/office/drawing/2014/main" val="2618469234"/>
                    </a:ext>
                  </a:extLst>
                </a:gridCol>
                <a:gridCol w="1019678">
                  <a:extLst>
                    <a:ext uri="{9D8B030D-6E8A-4147-A177-3AD203B41FA5}">
                      <a16:colId xmlns:a16="http://schemas.microsoft.com/office/drawing/2014/main" val="1750061511"/>
                    </a:ext>
                  </a:extLst>
                </a:gridCol>
                <a:gridCol w="1019678">
                  <a:extLst>
                    <a:ext uri="{9D8B030D-6E8A-4147-A177-3AD203B41FA5}">
                      <a16:colId xmlns:a16="http://schemas.microsoft.com/office/drawing/2014/main" val="1616716069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>
                    <a:solidFill>
                      <a:srgbClr val="34A5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113956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1606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33188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22,682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4,306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32,174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284640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652DED5-ED19-4D90-B51E-D8B0DC758F54}"/>
              </a:ext>
            </a:extLst>
          </p:cNvPr>
          <p:cNvSpPr txBox="1"/>
          <p:nvPr/>
        </p:nvSpPr>
        <p:spPr>
          <a:xfrm>
            <a:off x="1046310" y="1808234"/>
            <a:ext cx="636808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Do not repair or replace any pumps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2D80E-8102-40C1-95C7-CE586390F757}"/>
              </a:ext>
            </a:extLst>
          </p:cNvPr>
          <p:cNvSpPr txBox="1"/>
          <p:nvPr/>
        </p:nvSpPr>
        <p:spPr>
          <a:xfrm>
            <a:off x="1007149" y="4490230"/>
            <a:ext cx="591695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cs typeface="Arial"/>
              </a:rPr>
              <a:t>Only repair or replace pumps installed in 1981</a:t>
            </a:r>
            <a:endParaRPr lang="en-US" sz="16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EB57343-BF5A-4A71-8E12-5435D2BBC1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889331"/>
              </p:ext>
            </p:extLst>
          </p:nvPr>
        </p:nvGraphicFramePr>
        <p:xfrm>
          <a:off x="6497056" y="2230629"/>
          <a:ext cx="4669008" cy="143133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98570">
                  <a:extLst>
                    <a:ext uri="{9D8B030D-6E8A-4147-A177-3AD203B41FA5}">
                      <a16:colId xmlns:a16="http://schemas.microsoft.com/office/drawing/2014/main" val="3200991204"/>
                    </a:ext>
                  </a:extLst>
                </a:gridCol>
                <a:gridCol w="1298570">
                  <a:extLst>
                    <a:ext uri="{9D8B030D-6E8A-4147-A177-3AD203B41FA5}">
                      <a16:colId xmlns:a16="http://schemas.microsoft.com/office/drawing/2014/main" val="2603451066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91477568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55388280"/>
                    </a:ext>
                  </a:extLst>
                </a:gridCol>
              </a:tblGrid>
              <a:tr h="2046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>
                    <a:solidFill>
                      <a:srgbClr val="34A5DA"/>
                    </a:solidFill>
                  </a:tcPr>
                </a:tc>
                <a:tc gridSpan="3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78689"/>
                  </a:ext>
                </a:extLst>
              </a:tr>
              <a:tr h="545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90571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314587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$456,480,000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$23,743,500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9173233"/>
                  </a:ext>
                </a:extLst>
              </a:tr>
              <a:tr h="20465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effectLst/>
                        </a:rPr>
                        <a:t>Total = $480,223,500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66979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9555D41-DAD9-4330-B054-A682300E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255486"/>
              </p:ext>
            </p:extLst>
          </p:nvPr>
        </p:nvGraphicFramePr>
        <p:xfrm>
          <a:off x="6497056" y="4967501"/>
          <a:ext cx="4669008" cy="136439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298570">
                  <a:extLst>
                    <a:ext uri="{9D8B030D-6E8A-4147-A177-3AD203B41FA5}">
                      <a16:colId xmlns:a16="http://schemas.microsoft.com/office/drawing/2014/main" val="3200991204"/>
                    </a:ext>
                  </a:extLst>
                </a:gridCol>
                <a:gridCol w="1298570">
                  <a:extLst>
                    <a:ext uri="{9D8B030D-6E8A-4147-A177-3AD203B41FA5}">
                      <a16:colId xmlns:a16="http://schemas.microsoft.com/office/drawing/2014/main" val="2603451066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91477568"/>
                    </a:ext>
                  </a:extLst>
                </a:gridCol>
                <a:gridCol w="1035934">
                  <a:extLst>
                    <a:ext uri="{9D8B030D-6E8A-4147-A177-3AD203B41FA5}">
                      <a16:colId xmlns:a16="http://schemas.microsoft.com/office/drawing/2014/main" val="1955388280"/>
                    </a:ext>
                  </a:extLst>
                </a:gridCol>
              </a:tblGrid>
              <a:tr h="2046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>
                    <a:solidFill>
                      <a:srgbClr val="34A5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8578689"/>
                  </a:ext>
                </a:extLst>
              </a:tr>
              <a:tr h="5457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90571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$710,000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$55,000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$425,000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33145871"/>
                  </a:ext>
                </a:extLst>
              </a:tr>
              <a:tr h="2046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$453,640,000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$23,683,000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9173233"/>
                  </a:ext>
                </a:extLst>
              </a:tr>
              <a:tr h="20465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Total = $478,513,500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669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59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Financial Impact Analysis – With Model</a:t>
            </a:r>
            <a:endParaRPr lang="en-IN" sz="8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ACC4E8-7149-4151-A5D3-68EE5C4658FA}"/>
              </a:ext>
            </a:extLst>
          </p:cNvPr>
          <p:cNvCxnSpPr/>
          <p:nvPr/>
        </p:nvCxnSpPr>
        <p:spPr>
          <a:xfrm flipV="1">
            <a:off x="5552301" y="2380805"/>
            <a:ext cx="963246" cy="29698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E24E3C-1954-442F-9A6F-482EAB7606EF}"/>
              </a:ext>
            </a:extLst>
          </p:cNvPr>
          <p:cNvCxnSpPr>
            <a:cxnSpLocks/>
          </p:cNvCxnSpPr>
          <p:nvPr/>
        </p:nvCxnSpPr>
        <p:spPr>
          <a:xfrm>
            <a:off x="5586310" y="5632665"/>
            <a:ext cx="982784" cy="5334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EDFBB7-D181-4A67-B3A3-CCC8EBC1CDF7}"/>
              </a:ext>
            </a:extLst>
          </p:cNvPr>
          <p:cNvSpPr txBox="1"/>
          <p:nvPr/>
        </p:nvSpPr>
        <p:spPr>
          <a:xfrm>
            <a:off x="496840" y="393895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XG Boost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592E12-9343-4C54-BAD2-5038F5381644}"/>
              </a:ext>
            </a:extLst>
          </p:cNvPr>
          <p:cNvSpPr txBox="1"/>
          <p:nvPr/>
        </p:nvSpPr>
        <p:spPr>
          <a:xfrm>
            <a:off x="504755" y="69964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Random Forest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D890C-B4B9-4303-8C15-D136C4271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09510"/>
              </p:ext>
            </p:extLst>
          </p:nvPr>
        </p:nvGraphicFramePr>
        <p:xfrm>
          <a:off x="769767" y="1585907"/>
          <a:ext cx="4064000" cy="17297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68656159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0349108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18461146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554373325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6905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9736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3,595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732271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0368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575</a:t>
                      </a:r>
                    </a:p>
                  </a:txBody>
                  <a:tcPr marL="9525" marR="9525" marT="9525" marB="0" anchor="ctr"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211</a:t>
                      </a:r>
                    </a:p>
                  </a:txBody>
                  <a:tcPr marL="9525" marR="9525" marT="9525" marB="0" anchor="ctr">
                    <a:solidFill>
                      <a:srgbClr val="C00000">
                        <a:alpha val="2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5,671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535451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3FF4DEE8-E42C-48DA-ADFF-8BCD86E0E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093428"/>
              </p:ext>
            </p:extLst>
          </p:nvPr>
        </p:nvGraphicFramePr>
        <p:xfrm>
          <a:off x="769767" y="4608593"/>
          <a:ext cx="4064000" cy="16104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838983769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555980467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880869734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886794366"/>
                    </a:ext>
                  </a:extLst>
                </a:gridCol>
              </a:tblGrid>
              <a:tr h="21029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84404"/>
                  </a:ext>
                </a:extLst>
              </a:tr>
              <a:tr h="600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 but needs repair soon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409371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2709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4305477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92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627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7023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437</a:t>
                      </a:r>
                    </a:p>
                  </a:txBody>
                  <a:tcPr marL="9525" marR="9525" marT="9525" marB="0" anchor="ctr">
                    <a:solidFill>
                      <a:srgbClr val="32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26</a:t>
                      </a:r>
                    </a:p>
                  </a:txBody>
                  <a:tcPr marL="9525" marR="9525" marT="9525" marB="0" anchor="ctr">
                    <a:solidFill>
                      <a:srgbClr val="32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5994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714901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43749-3777-4425-8183-EA29616378AD}"/>
              </a:ext>
            </a:extLst>
          </p:cNvPr>
          <p:cNvCxnSpPr>
            <a:cxnSpLocks/>
          </p:cNvCxnSpPr>
          <p:nvPr/>
        </p:nvCxnSpPr>
        <p:spPr>
          <a:xfrm>
            <a:off x="4968714" y="2550789"/>
            <a:ext cx="1167174" cy="0"/>
          </a:xfrm>
          <a:prstGeom prst="straightConnector1">
            <a:avLst/>
          </a:prstGeom>
          <a:ln>
            <a:solidFill>
              <a:srgbClr val="71717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A5625F-1C16-468A-9075-3646A0A88D6B}"/>
              </a:ext>
            </a:extLst>
          </p:cNvPr>
          <p:cNvCxnSpPr>
            <a:cxnSpLocks/>
          </p:cNvCxnSpPr>
          <p:nvPr/>
        </p:nvCxnSpPr>
        <p:spPr>
          <a:xfrm>
            <a:off x="5002723" y="5560671"/>
            <a:ext cx="1167174" cy="0"/>
          </a:xfrm>
          <a:prstGeom prst="straightConnector1">
            <a:avLst/>
          </a:prstGeom>
          <a:ln>
            <a:solidFill>
              <a:srgbClr val="71717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72EC18E-FFA6-402C-8774-D2A74463ACFF}"/>
              </a:ext>
            </a:extLst>
          </p:cNvPr>
          <p:cNvSpPr txBox="1"/>
          <p:nvPr/>
        </p:nvSpPr>
        <p:spPr>
          <a:xfrm>
            <a:off x="1006737" y="4284075"/>
            <a:ext cx="617022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Results in $447 million in savings, driven by less false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negatives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435B3-B4B3-4CF7-BD05-9FE40C2B7D72}"/>
              </a:ext>
            </a:extLst>
          </p:cNvPr>
          <p:cNvSpPr txBox="1"/>
          <p:nvPr/>
        </p:nvSpPr>
        <p:spPr>
          <a:xfrm>
            <a:off x="1005991" y="1143791"/>
            <a:ext cx="759484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Results in $443 million in savings, compared to cost of having no model 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F5D94BCD-320C-49A0-B956-FF394D25F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585582"/>
              </p:ext>
            </p:extLst>
          </p:nvPr>
        </p:nvGraphicFramePr>
        <p:xfrm>
          <a:off x="6312837" y="1585907"/>
          <a:ext cx="4064000" cy="192976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68656159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0349108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18461146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554373325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6905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9736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$17,975,000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$475,000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$4,410,000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32271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$665,500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$156,000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$209,000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0368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$11,500,000</a:t>
                      </a:r>
                    </a:p>
                  </a:txBody>
                  <a:tcPr marL="0" marR="0" marT="0" marB="0" anchor="ctr">
                    <a:solidFill>
                      <a:srgbClr val="C00000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$1,160,500</a:t>
                      </a:r>
                    </a:p>
                  </a:txBody>
                  <a:tcPr marL="0" marR="0" marT="0" marB="0" anchor="ctr">
                    <a:solidFill>
                      <a:srgbClr val="C00000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5354511"/>
                  </a:ext>
                </a:extLst>
              </a:tr>
              <a:tr h="20002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Total = $36,551,000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23827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A379109-3C30-4E6B-9ABA-7DE022E00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481621"/>
              </p:ext>
            </p:extLst>
          </p:nvPr>
        </p:nvGraphicFramePr>
        <p:xfrm>
          <a:off x="6312837" y="4608593"/>
          <a:ext cx="4064000" cy="177749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30300">
                  <a:extLst>
                    <a:ext uri="{9D8B030D-6E8A-4147-A177-3AD203B41FA5}">
                      <a16:colId xmlns:a16="http://schemas.microsoft.com/office/drawing/2014/main" val="3686561598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val="3034910803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3184611460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554373325"/>
                    </a:ext>
                  </a:extLst>
                </a:gridCol>
              </a:tblGrid>
              <a:tr h="200025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Prediction</a:t>
                      </a:r>
                    </a:p>
                  </a:txBody>
                  <a:tcPr marL="0" marR="0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Actual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869052"/>
                  </a:ext>
                </a:extLst>
              </a:tr>
              <a:tr h="400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Non-functional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973663"/>
                  </a:ext>
                </a:extLst>
              </a:tr>
              <a:tr h="22873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Nonfunctional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$13,545,000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$110,000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$8,800,000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6732271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Functional, but needs repairs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$726,000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$46,000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$313,500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0368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US" sz="1200">
                          <a:effectLst/>
                        </a:rPr>
                        <a:t>Functional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$8,740,000</a:t>
                      </a:r>
                    </a:p>
                  </a:txBody>
                  <a:tcPr marL="0" marR="0" marT="0" marB="0" anchor="ctr">
                    <a:solidFill>
                      <a:srgbClr val="3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$143,000</a:t>
                      </a:r>
                    </a:p>
                  </a:txBody>
                  <a:tcPr marL="0" marR="0" marT="0" marB="0" anchor="ctr">
                    <a:solidFill>
                      <a:srgbClr val="3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$0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5354511"/>
                  </a:ext>
                </a:extLst>
              </a:tr>
              <a:tr h="20002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effectLst/>
                        </a:rPr>
                        <a:t>Total = $32,423,500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23827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26F4C1-A1D6-442F-9D4C-E97798FB4B68}"/>
              </a:ext>
            </a:extLst>
          </p:cNvPr>
          <p:cNvCxnSpPr>
            <a:cxnSpLocks/>
          </p:cNvCxnSpPr>
          <p:nvPr/>
        </p:nvCxnSpPr>
        <p:spPr>
          <a:xfrm>
            <a:off x="948934" y="3936841"/>
            <a:ext cx="9808234" cy="0"/>
          </a:xfrm>
          <a:prstGeom prst="line">
            <a:avLst/>
          </a:prstGeom>
          <a:ln w="12700">
            <a:solidFill>
              <a:srgbClr val="34A5DA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07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GB" sz="3200" dirty="0">
                <a:cs typeface="Calibri Light"/>
              </a:rPr>
              <a:t>Recommended Use Of Our Model</a:t>
            </a:r>
            <a:endParaRPr lang="en-IN" sz="48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2047226-0430-4F21-A460-7E3A529CA7D3}"/>
              </a:ext>
            </a:extLst>
          </p:cNvPr>
          <p:cNvSpPr txBox="1">
            <a:spLocks/>
          </p:cNvSpPr>
          <p:nvPr/>
        </p:nvSpPr>
        <p:spPr>
          <a:xfrm>
            <a:off x="1749907" y="5748228"/>
            <a:ext cx="10515600" cy="8353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05256" rtl="0" eaLnBrk="1" latinLnBrk="0" hangingPunct="1">
              <a:lnSpc>
                <a:spcPct val="100000"/>
              </a:lnSpc>
              <a:spcBef>
                <a:spcPts val="594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2628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5256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7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7884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10512" indent="0" algn="ctr" defTabSz="905256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Calibri" panose="020F050202020403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63140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5768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68396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21024" indent="0" algn="ctr" defTabSz="905256" rtl="0" eaLnBrk="1" latinLnBrk="0" hangingPunct="1">
              <a:lnSpc>
                <a:spcPct val="90000"/>
              </a:lnSpc>
              <a:spcBef>
                <a:spcPts val="495"/>
              </a:spcBef>
              <a:buFont typeface="Arial" panose="020B0604020202020204" pitchFamily="34" charset="0"/>
              <a:buNone/>
              <a:defRPr sz="15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a typeface="+mn-lt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cs typeface="Calibri"/>
            </a:endParaRPr>
          </a:p>
        </p:txBody>
      </p:sp>
      <p:pic>
        <p:nvPicPr>
          <p:cNvPr id="3" name="Graphic 2" descr="Binoculars">
            <a:extLst>
              <a:ext uri="{FF2B5EF4-FFF2-40B4-BE49-F238E27FC236}">
                <a16:creationId xmlns:a16="http://schemas.microsoft.com/office/drawing/2014/main" id="{942B9138-95E4-46B5-A9CF-FF4609A1C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91" y="2101931"/>
            <a:ext cx="1610784" cy="16107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387563-6485-4D50-BC67-F6EA04E5B86D}"/>
              </a:ext>
            </a:extLst>
          </p:cNvPr>
          <p:cNvSpPr txBox="1"/>
          <p:nvPr/>
        </p:nvSpPr>
        <p:spPr>
          <a:xfrm>
            <a:off x="825500" y="3732905"/>
            <a:ext cx="27643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34A5DA"/>
                </a:solidFill>
                <a:cs typeface="Calibri"/>
              </a:rPr>
              <a:t>Identify</a:t>
            </a:r>
            <a:r>
              <a:rPr lang="en-US" sz="1400" b="1">
                <a:solidFill>
                  <a:schemeClr val="tx1"/>
                </a:solidFill>
                <a:cs typeface="Calibri"/>
              </a:rPr>
              <a:t> which pumps are likely to fail soon and 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preemptively </a:t>
            </a:r>
            <a:r>
              <a:rPr lang="en-US" sz="1400" b="1">
                <a:solidFill>
                  <a:schemeClr val="tx1"/>
                </a:solidFill>
                <a:cs typeface="Calibri"/>
              </a:rPr>
              <a:t>position resources nearby  </a:t>
            </a:r>
            <a:br>
              <a:rPr lang="en-US" sz="1400" b="1">
                <a:solidFill>
                  <a:schemeClr val="tx1"/>
                </a:solidFill>
                <a:cs typeface="Calibri"/>
              </a:rPr>
            </a:br>
            <a:r>
              <a:rPr lang="en-US" sz="1400" b="1">
                <a:solidFill>
                  <a:schemeClr val="tx1"/>
                </a:solidFill>
                <a:cs typeface="Calibri"/>
              </a:rPr>
              <a:t> </a:t>
            </a:r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ADE5C173-AEA4-48F6-B20A-88EC2B2BF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41094" y="2101931"/>
            <a:ext cx="1610784" cy="16107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E5491-7EF8-4E93-9436-304D581E8322}"/>
              </a:ext>
            </a:extLst>
          </p:cNvPr>
          <p:cNvSpPr txBox="1"/>
          <p:nvPr/>
        </p:nvSpPr>
        <p:spPr>
          <a:xfrm>
            <a:off x="4364302" y="3732905"/>
            <a:ext cx="27643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34A5DA"/>
                </a:solidFill>
                <a:ea typeface="+mn-lt"/>
                <a:cs typeface="+mn-lt"/>
              </a:rPr>
              <a:t>Investigate</a:t>
            </a:r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 causes of failure and research how to improve pump resilience</a:t>
            </a:r>
            <a:endParaRPr lang="en-US" sz="1400" b="1">
              <a:solidFill>
                <a:schemeClr val="tx1"/>
              </a:solidFill>
              <a:ea typeface="+mn-lt"/>
              <a:cs typeface="Calibri"/>
            </a:endParaRPr>
          </a:p>
        </p:txBody>
      </p:sp>
      <p:pic>
        <p:nvPicPr>
          <p:cNvPr id="13" name="Graphic 12" descr="Coins">
            <a:extLst>
              <a:ext uri="{FF2B5EF4-FFF2-40B4-BE49-F238E27FC236}">
                <a16:creationId xmlns:a16="http://schemas.microsoft.com/office/drawing/2014/main" id="{96463F0F-90F4-48D6-8BD8-C0CEC706B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9897" y="2101931"/>
            <a:ext cx="1610784" cy="16107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83801F-B82B-4393-8DCB-1198AD416E5D}"/>
              </a:ext>
            </a:extLst>
          </p:cNvPr>
          <p:cNvSpPr txBox="1"/>
          <p:nvPr/>
        </p:nvSpPr>
        <p:spPr>
          <a:xfrm>
            <a:off x="7903105" y="3732905"/>
            <a:ext cx="276436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34A5DA"/>
                </a:solidFill>
                <a:cs typeface="Calibri"/>
              </a:rPr>
              <a:t>Reallocate</a:t>
            </a:r>
            <a:r>
              <a:rPr lang="en-US" sz="1400" b="1">
                <a:solidFill>
                  <a:schemeClr val="tx1"/>
                </a:solidFill>
                <a:cs typeface="Calibri"/>
              </a:rPr>
              <a:t> funding and prioritize expanding water infrastructure to under-supplied communities</a:t>
            </a:r>
            <a:br>
              <a:rPr lang="en-US" sz="1400" b="1">
                <a:solidFill>
                  <a:schemeClr val="tx1"/>
                </a:solidFill>
                <a:cs typeface="Calibri"/>
              </a:rPr>
            </a:br>
            <a:br>
              <a:rPr lang="en-US" sz="1400" b="1">
                <a:solidFill>
                  <a:schemeClr val="tx1"/>
                </a:solidFill>
                <a:cs typeface="Calibri"/>
              </a:rPr>
            </a:br>
            <a:endParaRPr lang="en-US" sz="1400" b="1">
              <a:solidFill>
                <a:schemeClr val="tx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76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E8E82-2BDE-4067-861F-CCE8F9E904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048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7E8E82-2BDE-4067-861F-CCE8F9E904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67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C599F-BAD1-4807-B43F-9E2AFF4C06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8153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Exhibit 1</a:t>
            </a:r>
            <a:endParaRPr lang="en-IN" sz="72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0B49DF0-3DC1-4EFD-8893-6A16DBC2A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491042"/>
              </p:ext>
            </p:extLst>
          </p:nvPr>
        </p:nvGraphicFramePr>
        <p:xfrm>
          <a:off x="3247134" y="1867548"/>
          <a:ext cx="5392323" cy="295001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56165">
                  <a:extLst>
                    <a:ext uri="{9D8B030D-6E8A-4147-A177-3AD203B41FA5}">
                      <a16:colId xmlns:a16="http://schemas.microsoft.com/office/drawing/2014/main" val="2617638753"/>
                    </a:ext>
                  </a:extLst>
                </a:gridCol>
                <a:gridCol w="990879">
                  <a:extLst>
                    <a:ext uri="{9D8B030D-6E8A-4147-A177-3AD203B41FA5}">
                      <a16:colId xmlns:a16="http://schemas.microsoft.com/office/drawing/2014/main" val="3244072668"/>
                    </a:ext>
                  </a:extLst>
                </a:gridCol>
                <a:gridCol w="937328">
                  <a:extLst>
                    <a:ext uri="{9D8B030D-6E8A-4147-A177-3AD203B41FA5}">
                      <a16:colId xmlns:a16="http://schemas.microsoft.com/office/drawing/2014/main" val="26651266"/>
                    </a:ext>
                  </a:extLst>
                </a:gridCol>
                <a:gridCol w="934792">
                  <a:extLst>
                    <a:ext uri="{9D8B030D-6E8A-4147-A177-3AD203B41FA5}">
                      <a16:colId xmlns:a16="http://schemas.microsoft.com/office/drawing/2014/main" val="3995483410"/>
                    </a:ext>
                  </a:extLst>
                </a:gridCol>
                <a:gridCol w="873159">
                  <a:extLst>
                    <a:ext uri="{9D8B030D-6E8A-4147-A177-3AD203B41FA5}">
                      <a16:colId xmlns:a16="http://schemas.microsoft.com/office/drawing/2014/main" val="2980738256"/>
                    </a:ext>
                  </a:extLst>
                </a:gridCol>
              </a:tblGrid>
              <a:tr h="365296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Cross Validation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Precision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Recall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Support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577769"/>
                  </a:ext>
                </a:extLst>
              </a:tr>
              <a:tr h="365296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Functional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6457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0525856"/>
                  </a:ext>
                </a:extLst>
              </a:tr>
              <a:tr h="493150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Functional needs repair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0.50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0.37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0.42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851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75555103"/>
                  </a:ext>
                </a:extLst>
              </a:tr>
              <a:tr h="392693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Non functional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0.79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4572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0193111"/>
                  </a:ext>
                </a:extLst>
              </a:tr>
              <a:tr h="106942">
                <a:tc>
                  <a:txBody>
                    <a:bodyPr/>
                    <a:lstStyle/>
                    <a:p>
                      <a:pPr fontAlgn="b"/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57764"/>
                  </a:ext>
                </a:extLst>
              </a:tr>
              <a:tr h="365296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Accuracy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11880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3735784"/>
                  </a:ext>
                </a:extLst>
              </a:tr>
              <a:tr h="383265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Marco avg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0.72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0.68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0.69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11880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8045482"/>
                  </a:ext>
                </a:extLst>
              </a:tr>
              <a:tr h="392612">
                <a:tc>
                  <a:txBody>
                    <a:bodyPr/>
                    <a:lstStyle/>
                    <a:p>
                      <a:pPr fontAlgn="b"/>
                      <a:r>
                        <a:rPr lang="en-US" sz="1200" b="1">
                          <a:effectLst/>
                        </a:rPr>
                        <a:t>Weighted avg</a:t>
                      </a:r>
                      <a:endParaRPr lang="en-US" sz="1200" b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0.80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11880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033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0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Exhibit 2</a:t>
            </a:r>
            <a:endParaRPr lang="en-IN" sz="72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7B9F9B-2592-4E08-9047-9ECD64902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907724"/>
              </p:ext>
            </p:extLst>
          </p:nvPr>
        </p:nvGraphicFramePr>
        <p:xfrm>
          <a:off x="4115690" y="1640078"/>
          <a:ext cx="3838381" cy="452862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69039">
                  <a:extLst>
                    <a:ext uri="{9D8B030D-6E8A-4147-A177-3AD203B41FA5}">
                      <a16:colId xmlns:a16="http://schemas.microsoft.com/office/drawing/2014/main" val="2304224226"/>
                    </a:ext>
                  </a:extLst>
                </a:gridCol>
                <a:gridCol w="1569342">
                  <a:extLst>
                    <a:ext uri="{9D8B030D-6E8A-4147-A177-3AD203B41FA5}">
                      <a16:colId xmlns:a16="http://schemas.microsoft.com/office/drawing/2014/main" val="3661418980"/>
                    </a:ext>
                  </a:extLst>
                </a:gridCol>
              </a:tblGrid>
              <a:tr h="4152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Variable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Importance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4A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080257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longitude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0.110340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0019078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latitude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0.098175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2981742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quantity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0.066009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9423028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wpt_name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0.061691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6409698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subvillage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0.061472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75357080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gps_height</a:t>
                      </a:r>
                      <a:endParaRPr lang="en-US" sz="12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0.056436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15271872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ward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0.051277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7104477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waterpoint_type</a:t>
                      </a:r>
                      <a:endParaRPr lang="en-US" sz="12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0.041785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35982747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funder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0.040297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57984226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popu_StdLog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0.038927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6093179"/>
                  </a:ext>
                </a:extLst>
              </a:tr>
              <a:tr h="3739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err="1">
                          <a:effectLst/>
                        </a:rPr>
                        <a:t>extraction_type_class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</a:rPr>
                        <a:t>0.038212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72623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149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cs typeface="Calibri Light"/>
              </a:rPr>
              <a:t>Exhibit 3</a:t>
            </a:r>
            <a:endParaRPr lang="en-IN" sz="72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1E8186-F1F0-4D52-AA1F-103871675130}"/>
              </a:ext>
            </a:extLst>
          </p:cNvPr>
          <p:cNvGraphicFramePr>
            <a:graphicFrameLocks noGrp="1"/>
          </p:cNvGraphicFramePr>
          <p:nvPr/>
        </p:nvGraphicFramePr>
        <p:xfrm>
          <a:off x="1606091" y="1073842"/>
          <a:ext cx="8857579" cy="471031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78259">
                  <a:extLst>
                    <a:ext uri="{9D8B030D-6E8A-4147-A177-3AD203B41FA5}">
                      <a16:colId xmlns:a16="http://schemas.microsoft.com/office/drawing/2014/main" val="1556712388"/>
                    </a:ext>
                  </a:extLst>
                </a:gridCol>
                <a:gridCol w="3278888">
                  <a:extLst>
                    <a:ext uri="{9D8B030D-6E8A-4147-A177-3AD203B41FA5}">
                      <a16:colId xmlns:a16="http://schemas.microsoft.com/office/drawing/2014/main" val="429281976"/>
                    </a:ext>
                  </a:extLst>
                </a:gridCol>
                <a:gridCol w="600432">
                  <a:extLst>
                    <a:ext uri="{9D8B030D-6E8A-4147-A177-3AD203B41FA5}">
                      <a16:colId xmlns:a16="http://schemas.microsoft.com/office/drawing/2014/main" val="2235715511"/>
                    </a:ext>
                  </a:extLst>
                </a:gridCol>
              </a:tblGrid>
              <a:tr h="211421"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Feature Engineering​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Model​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0" anchor="ctr">
                    <a:solidFill>
                      <a:srgbClr val="34A5D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Score​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0" anchor="ctr">
                    <a:solidFill>
                      <a:srgbClr val="34A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908735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Log transformation, Ordinal Encoding​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 and balanced data​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0.8172​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991717640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Log transformation, Ordinal Encoding​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0.8158​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3453767185"/>
                  </a:ext>
                </a:extLst>
              </a:tr>
              <a:tr h="421909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Log transformation, Ordinal Encoding, remove id​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 and balanced data​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0.8150​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2069030933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 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0.8129​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2106191541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0.8110​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1747432501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No FE, Random Select Features,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0.8075​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4205609696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Include all features,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 with Grid Search​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0.8067​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1873707032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No FE, Random Select Features,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Random Forest​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0.8052​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735987134"/>
                  </a:ext>
                </a:extLst>
              </a:tr>
              <a:tr h="421909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Log transformation, Ordinal Encoding, remove id​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 err="1">
                          <a:solidFill>
                            <a:schemeClr val="tx1"/>
                          </a:solidFill>
                          <a:effectLst/>
                        </a:rPr>
                        <a:t>Xgboost</a:t>
                      </a:r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 with Random Search​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0.7927​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1144807575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 err="1">
                          <a:solidFill>
                            <a:schemeClr val="tx1"/>
                          </a:solidFill>
                          <a:effectLst/>
                        </a:rPr>
                        <a:t>Xgboost</a:t>
                      </a:r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0.7886​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976762175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No FE, Random Select Features, dummy variables​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Decision Tree with Hyperparameter Tuning​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0.7779​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153591165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Include all features,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 err="1">
                          <a:solidFill>
                            <a:schemeClr val="tx1"/>
                          </a:solidFill>
                          <a:effectLst/>
                        </a:rPr>
                        <a:t>LightGBM</a:t>
                      </a:r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0.7776​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2649202214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Imputed missing values, feature selection, Ordinal Encoding​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Catboost​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0.7776​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2493636296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No FE, Include all features, Ordinal </a:t>
                      </a:r>
                      <a:r>
                        <a:rPr lang="en-US" sz="1200" b="1" kern="1200" err="1">
                          <a:solidFill>
                            <a:schemeClr val="tx1"/>
                          </a:solidFill>
                          <a:effectLst/>
                        </a:rPr>
                        <a:t>Encordning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 err="1">
                          <a:solidFill>
                            <a:schemeClr val="tx1"/>
                          </a:solidFill>
                          <a:effectLst/>
                        </a:rPr>
                        <a:t>LightGBM</a:t>
                      </a:r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0.7378​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2904224441"/>
                  </a:ext>
                </a:extLst>
              </a:tr>
              <a:tr h="256453"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US" sz="1200" b="1" kern="1200">
                          <a:solidFill>
                            <a:schemeClr val="tx1"/>
                          </a:solidFill>
                          <a:effectLst/>
                        </a:rPr>
                        <a:t>No FE, Random Select Features, dummy variables​</a:t>
                      </a:r>
                      <a:endParaRPr lang="en-US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l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Decision Tree ​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tc>
                  <a:txBody>
                    <a:bodyPr/>
                    <a:lstStyle/>
                    <a:p>
                      <a:pPr marL="0" algn="ctr" defTabSz="905256" rtl="0" eaLnBrk="1" fontAlgn="b" latinLnBrk="0" hangingPunct="1"/>
                      <a:r>
                        <a:rPr lang="en-CA" sz="1200" b="1" kern="1200">
                          <a:solidFill>
                            <a:schemeClr val="tx1"/>
                          </a:solidFill>
                          <a:effectLst/>
                        </a:rPr>
                        <a:t>0.5170​ </a:t>
                      </a:r>
                      <a:endParaRPr lang="en-CA" sz="12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55" marR="6255" marT="6255" marB="45032" anchor="ctr"/>
                </a:tc>
                <a:extLst>
                  <a:ext uri="{0D108BD9-81ED-4DB2-BD59-A6C34878D82A}">
                    <a16:rowId xmlns:a16="http://schemas.microsoft.com/office/drawing/2014/main" val="1676673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60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Background</a:t>
            </a:r>
            <a:r>
              <a:rPr lang="en-CA" sz="3200">
                <a:effectLst/>
              </a:rPr>
              <a:t> </a:t>
            </a:r>
            <a:endParaRPr lang="en-IN" sz="3200"/>
          </a:p>
        </p:txBody>
      </p:sp>
      <p:sp>
        <p:nvSpPr>
          <p:cNvPr id="7" name="Rectangle 6" descr="Water">
            <a:extLst>
              <a:ext uri="{FF2B5EF4-FFF2-40B4-BE49-F238E27FC236}">
                <a16:creationId xmlns:a16="http://schemas.microsoft.com/office/drawing/2014/main" id="{A5E972FF-239C-419D-AE2B-BA5EB45EBDF2}"/>
              </a:ext>
            </a:extLst>
          </p:cNvPr>
          <p:cNvSpPr/>
          <p:nvPr/>
        </p:nvSpPr>
        <p:spPr>
          <a:xfrm>
            <a:off x="1554950" y="2410974"/>
            <a:ext cx="1098562" cy="10985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934F97E-3493-4F4B-822A-AE528588001E}"/>
              </a:ext>
            </a:extLst>
          </p:cNvPr>
          <p:cNvGrpSpPr/>
          <p:nvPr/>
        </p:nvGrpSpPr>
        <p:grpSpPr>
          <a:xfrm>
            <a:off x="574091" y="3568506"/>
            <a:ext cx="3138750" cy="470812"/>
            <a:chOff x="393" y="2249170"/>
            <a:chExt cx="3138750" cy="47081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43DE592-131C-4763-8CAB-EC14A078BF96}"/>
                </a:ext>
              </a:extLst>
            </p:cNvPr>
            <p:cNvSpPr/>
            <p:nvPr/>
          </p:nvSpPr>
          <p:spPr>
            <a:xfrm>
              <a:off x="393" y="224917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C6C3C7-0221-4889-B5E5-4144F24B30F4}"/>
                </a:ext>
              </a:extLst>
            </p:cNvPr>
            <p:cNvSpPr txBox="1"/>
            <p:nvPr/>
          </p:nvSpPr>
          <p:spPr>
            <a:xfrm>
              <a:off x="393" y="2249170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CA" sz="2700" kern="1200">
                  <a:solidFill>
                    <a:schemeClr val="tx1"/>
                  </a:solidFill>
                </a:rPr>
                <a:t>4 million</a:t>
              </a:r>
              <a:endParaRPr lang="en-US" sz="2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213EA-B3AD-4E54-964C-8569D346BF54}"/>
              </a:ext>
            </a:extLst>
          </p:cNvPr>
          <p:cNvGrpSpPr/>
          <p:nvPr/>
        </p:nvGrpSpPr>
        <p:grpSpPr>
          <a:xfrm>
            <a:off x="574091" y="4084179"/>
            <a:ext cx="3138750" cy="532335"/>
            <a:chOff x="393" y="2764843"/>
            <a:chExt cx="3138750" cy="53233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88C8F41-2B23-4E5F-B6FD-C780429957B1}"/>
                </a:ext>
              </a:extLst>
            </p:cNvPr>
            <p:cNvSpPr/>
            <p:nvPr/>
          </p:nvSpPr>
          <p:spPr>
            <a:xfrm>
              <a:off x="393" y="2764843"/>
              <a:ext cx="3138750" cy="5323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E2EC57-1B16-4E48-BD23-979A53631FCC}"/>
                </a:ext>
              </a:extLst>
            </p:cNvPr>
            <p:cNvSpPr txBox="1"/>
            <p:nvPr/>
          </p:nvSpPr>
          <p:spPr>
            <a:xfrm>
              <a:off x="393" y="2764843"/>
              <a:ext cx="3138750" cy="532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kern="1200">
                  <a:solidFill>
                    <a:schemeClr val="tx1"/>
                  </a:solidFill>
                </a:rPr>
                <a:t>Lack access to safe water</a:t>
              </a:r>
              <a:endParaRPr lang="en-US" sz="17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 descr="Group">
            <a:extLst>
              <a:ext uri="{FF2B5EF4-FFF2-40B4-BE49-F238E27FC236}">
                <a16:creationId xmlns:a16="http://schemas.microsoft.com/office/drawing/2014/main" id="{ACD136C5-D373-41B0-8FB4-4A2A488F78EB}"/>
              </a:ext>
            </a:extLst>
          </p:cNvPr>
          <p:cNvSpPr/>
          <p:nvPr/>
        </p:nvSpPr>
        <p:spPr>
          <a:xfrm>
            <a:off x="5485600" y="2410974"/>
            <a:ext cx="1098562" cy="109856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9516D9-05EC-4923-94EB-1B064B2ABF66}"/>
              </a:ext>
            </a:extLst>
          </p:cNvPr>
          <p:cNvGrpSpPr/>
          <p:nvPr/>
        </p:nvGrpSpPr>
        <p:grpSpPr>
          <a:xfrm>
            <a:off x="4465506" y="3568506"/>
            <a:ext cx="3138750" cy="470812"/>
            <a:chOff x="3688425" y="2249170"/>
            <a:chExt cx="3138750" cy="47081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A89C5-7100-4071-B8D9-A2C24F2F2099}"/>
                </a:ext>
              </a:extLst>
            </p:cNvPr>
            <p:cNvSpPr/>
            <p:nvPr/>
          </p:nvSpPr>
          <p:spPr>
            <a:xfrm>
              <a:off x="3688425" y="224917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464FF6-BF97-493C-AFFC-59BED079B6CF}"/>
                </a:ext>
              </a:extLst>
            </p:cNvPr>
            <p:cNvSpPr txBox="1"/>
            <p:nvPr/>
          </p:nvSpPr>
          <p:spPr>
            <a:xfrm>
              <a:off x="3688425" y="2249170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CA" sz="2700" kern="1200">
                  <a:solidFill>
                    <a:schemeClr val="tx1"/>
                  </a:solidFill>
                </a:rPr>
                <a:t>29 million</a:t>
              </a:r>
              <a:endParaRPr lang="en-US" sz="2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649DA2-BBA8-4C6C-8498-5EFF77B792AA}"/>
              </a:ext>
            </a:extLst>
          </p:cNvPr>
          <p:cNvGrpSpPr/>
          <p:nvPr/>
        </p:nvGrpSpPr>
        <p:grpSpPr>
          <a:xfrm>
            <a:off x="4465506" y="4084179"/>
            <a:ext cx="3138750" cy="532335"/>
            <a:chOff x="3688425" y="2764843"/>
            <a:chExt cx="3138750" cy="53233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23067E-367E-491E-BD86-A41F4DCF6AE0}"/>
                </a:ext>
              </a:extLst>
            </p:cNvPr>
            <p:cNvSpPr/>
            <p:nvPr/>
          </p:nvSpPr>
          <p:spPr>
            <a:xfrm>
              <a:off x="3688425" y="2764843"/>
              <a:ext cx="3138750" cy="5323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130B75-C6DE-4870-A391-357F10454BE0}"/>
                </a:ext>
              </a:extLst>
            </p:cNvPr>
            <p:cNvSpPr txBox="1"/>
            <p:nvPr/>
          </p:nvSpPr>
          <p:spPr>
            <a:xfrm>
              <a:off x="3688425" y="2764843"/>
              <a:ext cx="3138750" cy="532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kern="1200">
                  <a:solidFill>
                    <a:schemeClr val="tx1"/>
                  </a:solidFill>
                </a:rPr>
                <a:t>Don’t have access to improved sanitation</a:t>
              </a:r>
              <a:endParaRPr lang="en-US" sz="1700" kern="1200">
                <a:solidFill>
                  <a:schemeClr val="tx1"/>
                </a:solidFill>
              </a:endParaRPr>
            </a:p>
          </p:txBody>
        </p:sp>
      </p:grpSp>
      <p:sp>
        <p:nvSpPr>
          <p:cNvPr id="16" name="Rectangle 15" descr="Dollar">
            <a:extLst>
              <a:ext uri="{FF2B5EF4-FFF2-40B4-BE49-F238E27FC236}">
                <a16:creationId xmlns:a16="http://schemas.microsoft.com/office/drawing/2014/main" id="{35921D27-C354-48CC-BEA4-502C509A902D}"/>
              </a:ext>
            </a:extLst>
          </p:cNvPr>
          <p:cNvSpPr/>
          <p:nvPr/>
        </p:nvSpPr>
        <p:spPr>
          <a:xfrm>
            <a:off x="9416251" y="2410974"/>
            <a:ext cx="1098562" cy="109856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EB9076-0A62-4CEF-8667-11BA2E67E75A}"/>
              </a:ext>
            </a:extLst>
          </p:cNvPr>
          <p:cNvGrpSpPr/>
          <p:nvPr/>
        </p:nvGrpSpPr>
        <p:grpSpPr>
          <a:xfrm>
            <a:off x="8456560" y="3692316"/>
            <a:ext cx="3613203" cy="582408"/>
            <a:chOff x="6902003" y="2249170"/>
            <a:chExt cx="3613203" cy="5824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901E30-4C31-488D-B653-600E50508377}"/>
                </a:ext>
              </a:extLst>
            </p:cNvPr>
            <p:cNvSpPr/>
            <p:nvPr/>
          </p:nvSpPr>
          <p:spPr>
            <a:xfrm>
              <a:off x="7376456" y="2249170"/>
              <a:ext cx="3138750" cy="470812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828D36-E9C7-43A8-9901-0E064DFBEFAD}"/>
                </a:ext>
              </a:extLst>
            </p:cNvPr>
            <p:cNvSpPr txBox="1"/>
            <p:nvPr/>
          </p:nvSpPr>
          <p:spPr>
            <a:xfrm>
              <a:off x="6902003" y="2360766"/>
              <a:ext cx="3138750" cy="4708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b="1"/>
              </a:pPr>
              <a:r>
                <a:rPr lang="en-CA" sz="2700" kern="1200">
                  <a:solidFill>
                    <a:schemeClr val="tx1"/>
                  </a:solidFill>
                </a:rPr>
                <a:t>70% of health budget</a:t>
              </a:r>
              <a:endParaRPr lang="en-US" sz="2700" kern="120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D3D540-385D-4D43-B815-E58573D5F49F}"/>
              </a:ext>
            </a:extLst>
          </p:cNvPr>
          <p:cNvGrpSpPr/>
          <p:nvPr/>
        </p:nvGrpSpPr>
        <p:grpSpPr>
          <a:xfrm>
            <a:off x="8456560" y="4207989"/>
            <a:ext cx="3613203" cy="798502"/>
            <a:chOff x="6902003" y="2764843"/>
            <a:chExt cx="3613203" cy="7985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0E3FFF2-FF21-416E-B8AE-4F545EAC8C59}"/>
                </a:ext>
              </a:extLst>
            </p:cNvPr>
            <p:cNvSpPr/>
            <p:nvPr/>
          </p:nvSpPr>
          <p:spPr>
            <a:xfrm>
              <a:off x="7376456" y="2764843"/>
              <a:ext cx="3138750" cy="53233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73E345-2E77-4EFC-8EB3-0CBDD0C4DBE1}"/>
                </a:ext>
              </a:extLst>
            </p:cNvPr>
            <p:cNvSpPr txBox="1"/>
            <p:nvPr/>
          </p:nvSpPr>
          <p:spPr>
            <a:xfrm>
              <a:off x="6902003" y="3031010"/>
              <a:ext cx="3138750" cy="5323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CA" sz="1700" kern="1200">
                  <a:solidFill>
                    <a:schemeClr val="tx1"/>
                  </a:solidFill>
                </a:rPr>
                <a:t>Spent on preventable water related diseases</a:t>
              </a:r>
              <a:endParaRPr lang="en-US" sz="1700" kern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27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/>
              <a:t>Data Cleaning &amp; Feature Engineering</a:t>
            </a:r>
            <a:endParaRPr lang="en-IN" sz="3200"/>
          </a:p>
        </p:txBody>
      </p: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2BD0C513-CBBA-43EA-A34D-2D202315F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286765"/>
              </p:ext>
            </p:extLst>
          </p:nvPr>
        </p:nvGraphicFramePr>
        <p:xfrm>
          <a:off x="1716658" y="1157255"/>
          <a:ext cx="8419380" cy="487015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09460">
                  <a:extLst>
                    <a:ext uri="{9D8B030D-6E8A-4147-A177-3AD203B41FA5}">
                      <a16:colId xmlns:a16="http://schemas.microsoft.com/office/drawing/2014/main" val="994625913"/>
                    </a:ext>
                  </a:extLst>
                </a:gridCol>
                <a:gridCol w="4409920">
                  <a:extLst>
                    <a:ext uri="{9D8B030D-6E8A-4147-A177-3AD203B41FA5}">
                      <a16:colId xmlns:a16="http://schemas.microsoft.com/office/drawing/2014/main" val="954451810"/>
                    </a:ext>
                  </a:extLst>
                </a:gridCol>
              </a:tblGrid>
              <a:tr h="310902"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solidFill>
                            <a:schemeClr val="tx1"/>
                          </a:solidFill>
                        </a:rPr>
                        <a:t>Technique</a:t>
                      </a:r>
                    </a:p>
                  </a:txBody>
                  <a:tcPr marL="93609" marR="93609" marT="46805" marB="4680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 marL="93609" marR="93609" marT="46805" marB="46805" anchor="ctr"/>
                </a:tc>
                <a:extLst>
                  <a:ext uri="{0D108BD9-81ED-4DB2-BD59-A6C34878D82A}">
                    <a16:rowId xmlns:a16="http://schemas.microsoft.com/office/drawing/2014/main" val="6855491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Data exploration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33061140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Fixing typo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Installer, Funder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8975103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Missing value imputation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Longitude, Latitude, </a:t>
                      </a:r>
                      <a:r>
                        <a:rPr lang="en-CA" sz="1400" err="1">
                          <a:solidFill>
                            <a:schemeClr val="tx1"/>
                          </a:solidFill>
                        </a:rPr>
                        <a:t>gps_height</a:t>
                      </a:r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, etc.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64898462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Feature selection from related features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Source – Source Type – Source Class; management – management group; etc.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2629649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Binning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Construction year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89762718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Create new features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Permit, Water quality ind., 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345446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Correlation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All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0307366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Log transformation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Population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45646228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Ordinal encoding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All categorical features</a:t>
                      </a: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45102992"/>
                  </a:ext>
                </a:extLst>
              </a:tr>
              <a:tr h="445819">
                <a:tc>
                  <a:txBody>
                    <a:bodyPr/>
                    <a:lstStyle/>
                    <a:p>
                      <a:pPr algn="ctr"/>
                      <a:r>
                        <a:rPr lang="en-CA" sz="1400">
                          <a:solidFill>
                            <a:schemeClr val="tx1"/>
                          </a:solidFill>
                        </a:rPr>
                        <a:t>Balancing data</a:t>
                      </a:r>
                    </a:p>
                  </a:txBody>
                  <a:tcPr marL="93609" marR="93609" marT="46805" marB="46805" anchor="ctr"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400">
                        <a:solidFill>
                          <a:schemeClr val="tx1"/>
                        </a:solidFill>
                      </a:endParaRPr>
                    </a:p>
                  </a:txBody>
                  <a:tcPr marL="93609" marR="93609" marT="46805" marB="46805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4166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8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Data Exploration</a:t>
            </a:r>
            <a:endParaRPr lang="en-IN" sz="400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BDDBAE4C-CEB5-4971-B950-1B366B664BE7}"/>
              </a:ext>
            </a:extLst>
          </p:cNvPr>
          <p:cNvSpPr txBox="1">
            <a:spLocks/>
          </p:cNvSpPr>
          <p:nvPr/>
        </p:nvSpPr>
        <p:spPr>
          <a:xfrm>
            <a:off x="496840" y="1869161"/>
            <a:ext cx="4569049" cy="3111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05256" rtl="0" eaLnBrk="1" latinLnBrk="0" hangingPunct="1">
              <a:lnSpc>
                <a:spcPct val="100000"/>
              </a:lnSpc>
              <a:spcBef>
                <a:spcPts val="594"/>
              </a:spcBef>
              <a:buNone/>
              <a:defRPr lang="en-GB"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Construction year of 1990’s or before had 50% or more of non-functional water pumps</a:t>
            </a:r>
            <a:br>
              <a:rPr lang="en-US" sz="1600" b="0" dirty="0">
                <a:solidFill>
                  <a:schemeClr val="tx1"/>
                </a:solidFill>
              </a:rPr>
            </a:br>
            <a:br>
              <a:rPr lang="en-US" sz="1600" b="0" dirty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Binning of Construction Year’s was done for every 10 year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05AF87-3370-4308-B3E1-2A071FA8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11" y="1343923"/>
            <a:ext cx="6315654" cy="416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1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Data Exploration</a:t>
            </a:r>
            <a:endParaRPr lang="en-IN" sz="4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C3B7E-3A0B-4BD3-A656-628DBC99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0" y="1449784"/>
            <a:ext cx="6143910" cy="4914964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660B9452-601B-4A89-8633-ACBF98EE1978}"/>
              </a:ext>
            </a:extLst>
          </p:cNvPr>
          <p:cNvSpPr txBox="1">
            <a:spLocks/>
          </p:cNvSpPr>
          <p:nvPr/>
        </p:nvSpPr>
        <p:spPr>
          <a:xfrm>
            <a:off x="6879329" y="2351699"/>
            <a:ext cx="4346958" cy="3111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05256" rtl="0" eaLnBrk="1" latinLnBrk="0" hangingPunct="1">
              <a:lnSpc>
                <a:spcPct val="100000"/>
              </a:lnSpc>
              <a:spcBef>
                <a:spcPts val="594"/>
              </a:spcBef>
              <a:buNone/>
              <a:defRPr lang="en-GB"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“0” values in longitude and latitude were identified and treated as missing values</a:t>
            </a:r>
          </a:p>
          <a:p>
            <a:br>
              <a:rPr lang="en-US" sz="1600" b="0" dirty="0"/>
            </a:br>
            <a:endParaRPr lang="en-US" sz="1600" b="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/>
                </a:solidFill>
              </a:rPr>
              <a:t>Missing values imputed using relation to their other location indicators such as sub-village and local government area</a:t>
            </a:r>
            <a:endParaRPr lang="en-US" sz="1600" b="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483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Feature Selection</a:t>
            </a:r>
            <a:endParaRPr lang="en-IN" sz="320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BDDBAE4C-CEB5-4971-B950-1B366B664BE7}"/>
              </a:ext>
            </a:extLst>
          </p:cNvPr>
          <p:cNvSpPr txBox="1">
            <a:spLocks/>
          </p:cNvSpPr>
          <p:nvPr/>
        </p:nvSpPr>
        <p:spPr>
          <a:xfrm>
            <a:off x="496840" y="713081"/>
            <a:ext cx="10892913" cy="5253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05256" rtl="0" eaLnBrk="1" latinLnBrk="0" hangingPunct="1">
              <a:lnSpc>
                <a:spcPct val="100000"/>
              </a:lnSpc>
              <a:spcBef>
                <a:spcPts val="594"/>
              </a:spcBef>
              <a:buNone/>
              <a:defRPr lang="en-GB"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 b="0">
              <a:solidFill>
                <a:schemeClr val="bg1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3A431CB-573F-4AB7-9FD7-C74804287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851" y="2492672"/>
            <a:ext cx="5498042" cy="3652247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E9F2CE-9FED-4E46-A4B9-D8FA5E3C0EB9}"/>
              </a:ext>
            </a:extLst>
          </p:cNvPr>
          <p:cNvSpPr txBox="1"/>
          <p:nvPr/>
        </p:nvSpPr>
        <p:spPr>
          <a:xfrm>
            <a:off x="348735" y="1176246"/>
            <a:ext cx="8219531" cy="8309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/>
              <a:t>Some features were related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/>
              <a:t>Correlation between the unique values of these features and label variable used to select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0BD77-31C9-414C-8FB6-C0AC348D3464}"/>
              </a:ext>
            </a:extLst>
          </p:cNvPr>
          <p:cNvSpPr txBox="1"/>
          <p:nvPr/>
        </p:nvSpPr>
        <p:spPr>
          <a:xfrm>
            <a:off x="3084101" y="2007243"/>
            <a:ext cx="6034176" cy="3385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CA" sz="1600" b="1" u="sng"/>
              <a:t>Management vs. Management Group</a:t>
            </a:r>
          </a:p>
        </p:txBody>
      </p:sp>
      <p:pic>
        <p:nvPicPr>
          <p:cNvPr id="2" name="Picture 3" descr="Chart, funnel chart&#10;&#10;Description automatically generated">
            <a:extLst>
              <a:ext uri="{FF2B5EF4-FFF2-40B4-BE49-F238E27FC236}">
                <a16:creationId xmlns:a16="http://schemas.microsoft.com/office/drawing/2014/main" id="{7CAFAB6D-713E-4956-A7E9-F1487D7A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2" y="2515395"/>
            <a:ext cx="5434382" cy="36207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B0F8BA-1DAC-41D2-A702-4B6866D7ED40}"/>
              </a:ext>
            </a:extLst>
          </p:cNvPr>
          <p:cNvSpPr/>
          <p:nvPr/>
        </p:nvSpPr>
        <p:spPr bwMode="ltGray">
          <a:xfrm>
            <a:off x="3860751" y="3014502"/>
            <a:ext cx="1512336" cy="495918"/>
          </a:xfrm>
          <a:prstGeom prst="rect">
            <a:avLst/>
          </a:prstGeom>
          <a:noFill/>
          <a:ln w="57150">
            <a:solidFill>
              <a:srgbClr val="C00000">
                <a:alpha val="6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GB" sz="1600" b="0" err="1"/>
          </a:p>
        </p:txBody>
      </p:sp>
    </p:spTree>
    <p:extLst>
      <p:ext uri="{BB962C8B-B14F-4D97-AF65-F5344CB8AC3E}">
        <p14:creationId xmlns:p14="http://schemas.microsoft.com/office/powerpoint/2010/main" val="42683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Imbalanced Data</a:t>
            </a:r>
            <a:endParaRPr lang="en-IN" sz="4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E451F-AD63-4B77-BBAD-F92C3630E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81" y="898104"/>
            <a:ext cx="3390223" cy="5061792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5BE466A4-7349-4A98-B6BA-FD9B6AF94488}"/>
              </a:ext>
            </a:extLst>
          </p:cNvPr>
          <p:cNvSpPr txBox="1">
            <a:spLocks/>
          </p:cNvSpPr>
          <p:nvPr/>
        </p:nvSpPr>
        <p:spPr>
          <a:xfrm>
            <a:off x="501560" y="1729691"/>
            <a:ext cx="5441736" cy="3398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05256" rtl="0" eaLnBrk="1" latinLnBrk="0" hangingPunct="1">
              <a:lnSpc>
                <a:spcPct val="100000"/>
              </a:lnSpc>
              <a:spcBef>
                <a:spcPts val="594"/>
              </a:spcBef>
              <a:buNone/>
              <a:defRPr lang="en-GB" sz="5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latin typeface="Arial"/>
                <a:ea typeface="+mn-lt"/>
                <a:cs typeface="+mn-lt"/>
              </a:rPr>
              <a:t>Target Label had 3 levels of classification</a:t>
            </a:r>
            <a:br>
              <a:rPr lang="en-US" sz="1600" b="0">
                <a:latin typeface="Arial"/>
                <a:ea typeface="+mn-lt"/>
                <a:cs typeface="+mn-lt"/>
              </a:rPr>
            </a:br>
            <a:endParaRPr lang="en-US" sz="1600" b="0">
              <a:solidFill>
                <a:schemeClr val="tx1"/>
              </a:solidFill>
              <a:latin typeface="Arial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effectLst/>
                <a:latin typeface="Arial"/>
                <a:ea typeface="Calibri" panose="020F0502020204030204" pitchFamily="34" charset="0"/>
                <a:cs typeface="Calibri"/>
              </a:rPr>
              <a:t>Only 7% of the training dataset had the label "functional but needs repair“</a:t>
            </a:r>
            <a:br>
              <a:rPr lang="en-US" sz="1600" b="0">
                <a:effectLst/>
                <a:latin typeface="Arial"/>
                <a:ea typeface="Calibri" panose="020F0502020204030204" pitchFamily="34" charset="0"/>
              </a:rPr>
            </a:br>
            <a:endParaRPr lang="en-US" sz="1600" b="0">
              <a:solidFill>
                <a:schemeClr val="tx1"/>
              </a:solidFill>
              <a:effectLst/>
              <a:latin typeface="Arial"/>
              <a:ea typeface="Calibri" panose="020F0502020204030204" pitchFamily="34" charset="0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Calibri"/>
              </a:rPr>
              <a:t>T</a:t>
            </a:r>
            <a:r>
              <a:rPr lang="en-US" sz="1600" b="0">
                <a:solidFill>
                  <a:schemeClr val="tx1"/>
                </a:solidFill>
                <a:effectLst/>
                <a:latin typeface="Arial"/>
                <a:ea typeface="Calibri" panose="020F0502020204030204" pitchFamily="34" charset="0"/>
                <a:cs typeface="Calibri"/>
              </a:rPr>
              <a:t>echniques like </a:t>
            </a:r>
            <a:r>
              <a:rPr lang="en-US" sz="1600" b="0" err="1">
                <a:solidFill>
                  <a:schemeClr val="tx1"/>
                </a:solidFill>
                <a:effectLst/>
                <a:latin typeface="Arial"/>
                <a:ea typeface="Calibri" panose="020F0502020204030204" pitchFamily="34" charset="0"/>
                <a:cs typeface="Calibri"/>
              </a:rPr>
              <a:t>class_weight</a:t>
            </a:r>
            <a:r>
              <a:rPr lang="en-US" sz="1600" b="0">
                <a:solidFill>
                  <a:schemeClr val="tx1"/>
                </a:solidFill>
                <a:effectLst/>
                <a:latin typeface="Arial"/>
                <a:ea typeface="Calibri" panose="020F0502020204030204" pitchFamily="34" charset="0"/>
                <a:cs typeface="Calibri"/>
              </a:rPr>
              <a:t> were used to improve prediction accuracy</a:t>
            </a:r>
            <a:r>
              <a:rPr lang="en-US" sz="1600" b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Calibri"/>
              </a:rPr>
              <a:t> </a:t>
            </a:r>
            <a:endParaRPr lang="en-US" sz="1800" b="0">
              <a:solidFill>
                <a:schemeClr val="tx1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41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CA" sz="3200"/>
              <a:t>Lessons Learned &amp; Improvements</a:t>
            </a:r>
            <a:endParaRPr lang="en-IN" sz="4000"/>
          </a:p>
        </p:txBody>
      </p:sp>
      <p:sp>
        <p:nvSpPr>
          <p:cNvPr id="31" name="Rectangle 30" descr="Venn Diagram">
            <a:extLst>
              <a:ext uri="{FF2B5EF4-FFF2-40B4-BE49-F238E27FC236}">
                <a16:creationId xmlns:a16="http://schemas.microsoft.com/office/drawing/2014/main" id="{4BB7DBC3-F419-4968-BF3B-C96E23AE21C9}"/>
              </a:ext>
            </a:extLst>
          </p:cNvPr>
          <p:cNvSpPr/>
          <p:nvPr/>
        </p:nvSpPr>
        <p:spPr>
          <a:xfrm>
            <a:off x="1323533" y="2377918"/>
            <a:ext cx="1066720" cy="106672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1FCB1C4-8BDD-43FD-89A2-53E4184E9E42}"/>
              </a:ext>
            </a:extLst>
          </p:cNvPr>
          <p:cNvGrpSpPr/>
          <p:nvPr/>
        </p:nvGrpSpPr>
        <p:grpSpPr>
          <a:xfrm>
            <a:off x="671649" y="3760082"/>
            <a:ext cx="2370489" cy="720000"/>
            <a:chOff x="100682" y="2427484"/>
            <a:chExt cx="2370489" cy="720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DA93821-A521-4B89-93DB-9BE0FC34B404}"/>
                </a:ext>
              </a:extLst>
            </p:cNvPr>
            <p:cNvSpPr/>
            <p:nvPr/>
          </p:nvSpPr>
          <p:spPr>
            <a:xfrm>
              <a:off x="100682" y="2427484"/>
              <a:ext cx="23704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9139FA-3167-40DB-8B1A-527520F844BF}"/>
                </a:ext>
              </a:extLst>
            </p:cNvPr>
            <p:cNvSpPr txBox="1"/>
            <p:nvPr/>
          </p:nvSpPr>
          <p:spPr>
            <a:xfrm>
              <a:off x="100682" y="2427484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>
                  <a:solidFill>
                    <a:srgbClr val="FFFFFF"/>
                  </a:solidFill>
                </a:rPr>
                <a:t>Typographical Error in Column</a:t>
              </a:r>
            </a:p>
          </p:txBody>
        </p:sp>
      </p:grpSp>
      <p:sp>
        <p:nvSpPr>
          <p:cNvPr id="33" name="Rectangle 32" descr="Checkmark">
            <a:extLst>
              <a:ext uri="{FF2B5EF4-FFF2-40B4-BE49-F238E27FC236}">
                <a16:creationId xmlns:a16="http://schemas.microsoft.com/office/drawing/2014/main" id="{EF6BCFFC-6908-4436-8FD1-339F15272087}"/>
              </a:ext>
            </a:extLst>
          </p:cNvPr>
          <p:cNvSpPr/>
          <p:nvPr/>
        </p:nvSpPr>
        <p:spPr>
          <a:xfrm>
            <a:off x="4108858" y="2377918"/>
            <a:ext cx="1066720" cy="106672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C911DBE-427F-444C-BA6D-C4134869069A}"/>
              </a:ext>
            </a:extLst>
          </p:cNvPr>
          <p:cNvGrpSpPr/>
          <p:nvPr/>
        </p:nvGrpSpPr>
        <p:grpSpPr>
          <a:xfrm>
            <a:off x="3456974" y="3760082"/>
            <a:ext cx="2370489" cy="720000"/>
            <a:chOff x="2886007" y="2427484"/>
            <a:chExt cx="2370489" cy="720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6C4DFE-5935-4E04-B63D-54332A0C3E8A}"/>
                </a:ext>
              </a:extLst>
            </p:cNvPr>
            <p:cNvSpPr/>
            <p:nvPr/>
          </p:nvSpPr>
          <p:spPr>
            <a:xfrm>
              <a:off x="2886007" y="2427484"/>
              <a:ext cx="23704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9BAC37-3E61-43C2-B8A1-51B517DAC1D0}"/>
                </a:ext>
              </a:extLst>
            </p:cNvPr>
            <p:cNvSpPr txBox="1"/>
            <p:nvPr/>
          </p:nvSpPr>
          <p:spPr>
            <a:xfrm>
              <a:off x="2886007" y="2427484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>
                  <a:solidFill>
                    <a:srgbClr val="FFFFFF"/>
                  </a:solidFill>
                </a:rPr>
                <a:t>Un-Expected Algorithm performance</a:t>
              </a:r>
            </a:p>
          </p:txBody>
        </p:sp>
      </p:grpSp>
      <p:sp>
        <p:nvSpPr>
          <p:cNvPr id="35" name="Rectangle 34" descr="Bullseye">
            <a:extLst>
              <a:ext uri="{FF2B5EF4-FFF2-40B4-BE49-F238E27FC236}">
                <a16:creationId xmlns:a16="http://schemas.microsoft.com/office/drawing/2014/main" id="{8D3CB31B-21C1-42FA-B2A2-F90BCF795663}"/>
              </a:ext>
            </a:extLst>
          </p:cNvPr>
          <p:cNvSpPr/>
          <p:nvPr/>
        </p:nvSpPr>
        <p:spPr>
          <a:xfrm>
            <a:off x="6894183" y="2377918"/>
            <a:ext cx="1066720" cy="106672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F386E1-753E-48B7-9B1F-907EB0D8F07D}"/>
              </a:ext>
            </a:extLst>
          </p:cNvPr>
          <p:cNvGrpSpPr/>
          <p:nvPr/>
        </p:nvGrpSpPr>
        <p:grpSpPr>
          <a:xfrm>
            <a:off x="6242299" y="3760082"/>
            <a:ext cx="2370489" cy="720000"/>
            <a:chOff x="5671332" y="2427484"/>
            <a:chExt cx="2370489" cy="720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366F655-AF12-4AB2-B826-779DFB81D89A}"/>
                </a:ext>
              </a:extLst>
            </p:cNvPr>
            <p:cNvSpPr/>
            <p:nvPr/>
          </p:nvSpPr>
          <p:spPr>
            <a:xfrm>
              <a:off x="5671332" y="2427484"/>
              <a:ext cx="23704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AFF591-0127-44D4-A09C-0B2E57945328}"/>
                </a:ext>
              </a:extLst>
            </p:cNvPr>
            <p:cNvSpPr txBox="1"/>
            <p:nvPr/>
          </p:nvSpPr>
          <p:spPr>
            <a:xfrm>
              <a:off x="5671332" y="2427484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>
                  <a:solidFill>
                    <a:srgbClr val="FFFFFF"/>
                  </a:solidFill>
                </a:rPr>
                <a:t>Lower Accuracy</a:t>
              </a:r>
            </a:p>
          </p:txBody>
        </p:sp>
      </p:grpSp>
      <p:sp>
        <p:nvSpPr>
          <p:cNvPr id="37" name="Rectangle 36" descr="Gears">
            <a:extLst>
              <a:ext uri="{FF2B5EF4-FFF2-40B4-BE49-F238E27FC236}">
                <a16:creationId xmlns:a16="http://schemas.microsoft.com/office/drawing/2014/main" id="{16DC06C0-7CD3-4486-AE96-86051D093042}"/>
              </a:ext>
            </a:extLst>
          </p:cNvPr>
          <p:cNvSpPr/>
          <p:nvPr/>
        </p:nvSpPr>
        <p:spPr>
          <a:xfrm>
            <a:off x="9679508" y="2377918"/>
            <a:ext cx="1066720" cy="106672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AAD19BA-06CE-4A31-B061-DE723D2E0614}"/>
              </a:ext>
            </a:extLst>
          </p:cNvPr>
          <p:cNvGrpSpPr/>
          <p:nvPr/>
        </p:nvGrpSpPr>
        <p:grpSpPr>
          <a:xfrm>
            <a:off x="9027624" y="3760082"/>
            <a:ext cx="2370489" cy="720000"/>
            <a:chOff x="8456657" y="2427484"/>
            <a:chExt cx="2370489" cy="720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AE4DF83-15EA-4605-95B3-F0DAD979EACE}"/>
                </a:ext>
              </a:extLst>
            </p:cNvPr>
            <p:cNvSpPr/>
            <p:nvPr/>
          </p:nvSpPr>
          <p:spPr>
            <a:xfrm>
              <a:off x="8456657" y="2427484"/>
              <a:ext cx="2370489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endParaRPr lang="en-US" sz="1600">
                <a:solidFill>
                  <a:srgbClr val="FFFFFF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2757B-CB50-4F89-8A4B-B098EFFB33AF}"/>
                </a:ext>
              </a:extLst>
            </p:cNvPr>
            <p:cNvSpPr txBox="1"/>
            <p:nvPr/>
          </p:nvSpPr>
          <p:spPr>
            <a:xfrm>
              <a:off x="8456657" y="2427484"/>
              <a:ext cx="2370489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>
                  <a:solidFill>
                    <a:srgbClr val="FFFFFF"/>
                  </a:solidFill>
                </a:rPr>
                <a:t>Feature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88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42E085-A205-4E0D-BDAA-A5F08A958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840" y="115838"/>
            <a:ext cx="10892913" cy="766363"/>
          </a:xfrm>
        </p:spPr>
        <p:txBody>
          <a:bodyPr/>
          <a:lstStyle/>
          <a:p>
            <a:r>
              <a:rPr lang="en-US" sz="3200">
                <a:solidFill>
                  <a:srgbClr val="34A5DA"/>
                </a:solidFill>
              </a:rPr>
              <a:t>Model Development</a:t>
            </a:r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E213DF00-48DF-43BA-B68E-6E397716D82A}"/>
              </a:ext>
            </a:extLst>
          </p:cNvPr>
          <p:cNvSpPr/>
          <p:nvPr/>
        </p:nvSpPr>
        <p:spPr>
          <a:xfrm>
            <a:off x="1378209" y="1627848"/>
            <a:ext cx="9718023" cy="4387046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500736-6DEF-41AF-9512-ED8E6AAA39BD}"/>
              </a:ext>
            </a:extLst>
          </p:cNvPr>
          <p:cNvSpPr/>
          <p:nvPr/>
        </p:nvSpPr>
        <p:spPr>
          <a:xfrm>
            <a:off x="1753997" y="5406161"/>
            <a:ext cx="171446" cy="14989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3E2105-C543-4EF5-9D49-3A4C39B6903E}"/>
              </a:ext>
            </a:extLst>
          </p:cNvPr>
          <p:cNvSpPr txBox="1"/>
          <p:nvPr/>
        </p:nvSpPr>
        <p:spPr>
          <a:xfrm flipH="1">
            <a:off x="1711279" y="5526974"/>
            <a:ext cx="1883147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Decision Tree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51.70%</a:t>
            </a:r>
          </a:p>
        </p:txBody>
      </p:sp>
      <p:sp>
        <p:nvSpPr>
          <p:cNvPr id="16" name="Arrow: Left-Up 15">
            <a:extLst>
              <a:ext uri="{FF2B5EF4-FFF2-40B4-BE49-F238E27FC236}">
                <a16:creationId xmlns:a16="http://schemas.microsoft.com/office/drawing/2014/main" id="{8AF36C4D-D4BD-47CE-B182-9F69A6CBF9BC}"/>
              </a:ext>
            </a:extLst>
          </p:cNvPr>
          <p:cNvSpPr/>
          <p:nvPr/>
        </p:nvSpPr>
        <p:spPr>
          <a:xfrm rot="5400000">
            <a:off x="3521574" y="-1555272"/>
            <a:ext cx="5324478" cy="10583721"/>
          </a:xfrm>
          <a:prstGeom prst="leftUpArrow">
            <a:avLst>
              <a:gd name="adj1" fmla="val 2121"/>
              <a:gd name="adj2" fmla="val 3178"/>
              <a:gd name="adj3" fmla="val 5348"/>
            </a:avLst>
          </a:prstGeom>
          <a:ln>
            <a:solidFill>
              <a:srgbClr val="34A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18F7B-3B94-433B-A12C-B55695BF1D24}"/>
              </a:ext>
            </a:extLst>
          </p:cNvPr>
          <p:cNvSpPr txBox="1"/>
          <p:nvPr/>
        </p:nvSpPr>
        <p:spPr>
          <a:xfrm>
            <a:off x="332394" y="5999575"/>
            <a:ext cx="6614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EB960E-4D39-46DE-BDC2-B3FA09839086}"/>
              </a:ext>
            </a:extLst>
          </p:cNvPr>
          <p:cNvSpPr txBox="1"/>
          <p:nvPr/>
        </p:nvSpPr>
        <p:spPr>
          <a:xfrm>
            <a:off x="332831" y="2008503"/>
            <a:ext cx="661481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82%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351390-5A51-455D-B0A1-906DCED183A9}"/>
              </a:ext>
            </a:extLst>
          </p:cNvPr>
          <p:cNvSpPr/>
          <p:nvPr/>
        </p:nvSpPr>
        <p:spPr>
          <a:xfrm>
            <a:off x="2555039" y="4618982"/>
            <a:ext cx="298378" cy="306151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CBF55-EB52-4AB9-8333-5894C0CD1860}"/>
              </a:ext>
            </a:extLst>
          </p:cNvPr>
          <p:cNvSpPr/>
          <p:nvPr/>
        </p:nvSpPr>
        <p:spPr>
          <a:xfrm>
            <a:off x="3506032" y="3977374"/>
            <a:ext cx="476252" cy="45894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32D52E-6E9E-4CF0-8907-CFEF8B2B1FC0}"/>
              </a:ext>
            </a:extLst>
          </p:cNvPr>
          <p:cNvSpPr/>
          <p:nvPr/>
        </p:nvSpPr>
        <p:spPr>
          <a:xfrm>
            <a:off x="4698510" y="3416801"/>
            <a:ext cx="541210" cy="566652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0018FE-9058-4269-8CAF-DFEA0B9F0832}"/>
              </a:ext>
            </a:extLst>
          </p:cNvPr>
          <p:cNvSpPr txBox="1"/>
          <p:nvPr/>
        </p:nvSpPr>
        <p:spPr>
          <a:xfrm flipH="1">
            <a:off x="3455492" y="4516964"/>
            <a:ext cx="157499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err="1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Catboost</a:t>
            </a: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 + OE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78.86%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4C6C5A-44C0-48E2-B324-BE751CFBB08B}"/>
              </a:ext>
            </a:extLst>
          </p:cNvPr>
          <p:cNvSpPr txBox="1"/>
          <p:nvPr/>
        </p:nvSpPr>
        <p:spPr>
          <a:xfrm flipH="1">
            <a:off x="3696175" y="2813046"/>
            <a:ext cx="2109918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XGBoost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+ OE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79.16%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63598E-8AA9-470C-8B6F-5940035A3E44}"/>
              </a:ext>
            </a:extLst>
          </p:cNvPr>
          <p:cNvSpPr txBox="1"/>
          <p:nvPr/>
        </p:nvSpPr>
        <p:spPr>
          <a:xfrm flipH="1">
            <a:off x="1657925" y="4026298"/>
            <a:ext cx="1574995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Light GBM + OE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73.78%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385C31-D652-4B38-A279-7D217D841AD9}"/>
              </a:ext>
            </a:extLst>
          </p:cNvPr>
          <p:cNvSpPr txBox="1"/>
          <p:nvPr/>
        </p:nvSpPr>
        <p:spPr>
          <a:xfrm flipH="1">
            <a:off x="9024175" y="5399411"/>
            <a:ext cx="2125008" cy="60016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GS: Grid Search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OE: Ordinal Encoding</a:t>
            </a:r>
            <a:b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RS: Random Search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DA4836-AA58-4779-8F01-84384120CA13}"/>
              </a:ext>
            </a:extLst>
          </p:cNvPr>
          <p:cNvSpPr/>
          <p:nvPr/>
        </p:nvSpPr>
        <p:spPr>
          <a:xfrm>
            <a:off x="9263892" y="2348105"/>
            <a:ext cx="822787" cy="849772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43DB12-11E0-4793-BF1D-10C1B7A3CA31}"/>
              </a:ext>
            </a:extLst>
          </p:cNvPr>
          <p:cNvSpPr txBox="1"/>
          <p:nvPr/>
        </p:nvSpPr>
        <p:spPr>
          <a:xfrm flipH="1">
            <a:off x="5360743" y="3926727"/>
            <a:ext cx="240970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XGBoost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 + 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OE + Transformation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Balanced Data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4A5DA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79.27%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0B2D-9398-45AD-A898-A2D036AAA03D}"/>
              </a:ext>
            </a:extLst>
          </p:cNvPr>
          <p:cNvSpPr txBox="1"/>
          <p:nvPr/>
        </p:nvSpPr>
        <p:spPr>
          <a:xfrm flipH="1">
            <a:off x="8215801" y="3511942"/>
            <a:ext cx="2215542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4A5DA"/>
                </a:solidFill>
                <a:latin typeface="Arial"/>
                <a:cs typeface="Calibri"/>
              </a:rPr>
              <a:t>Random Forest + GS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34A5DA"/>
                </a:solidFill>
                <a:latin typeface="Arial"/>
                <a:cs typeface="Calibri"/>
              </a:rPr>
              <a:t>OE + Transformation Balanced Data 81.50%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407C9F-CB31-4CD0-B538-A9C83CD9638D}"/>
              </a:ext>
            </a:extLst>
          </p:cNvPr>
          <p:cNvSpPr/>
          <p:nvPr/>
        </p:nvSpPr>
        <p:spPr>
          <a:xfrm>
            <a:off x="6060761" y="2955988"/>
            <a:ext cx="632697" cy="67156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0C0D13-C8C5-40F8-A1DD-190AB3EB95D5}"/>
              </a:ext>
            </a:extLst>
          </p:cNvPr>
          <p:cNvSpPr/>
          <p:nvPr/>
        </p:nvSpPr>
        <p:spPr>
          <a:xfrm>
            <a:off x="7620848" y="2594418"/>
            <a:ext cx="786829" cy="754549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34A5D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B36337-1399-4A5C-9774-0686B86D5D3C}"/>
              </a:ext>
            </a:extLst>
          </p:cNvPr>
          <p:cNvSpPr txBox="1"/>
          <p:nvPr/>
        </p:nvSpPr>
        <p:spPr>
          <a:xfrm flipH="1">
            <a:off x="6867840" y="1889684"/>
            <a:ext cx="2215540" cy="41549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34A5DA"/>
                </a:solidFill>
                <a:latin typeface="Arial"/>
                <a:cs typeface="Arial"/>
              </a:rPr>
              <a:t>Random Forest + OE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dirty="0">
                <a:solidFill>
                  <a:srgbClr val="34A5DA"/>
                </a:solidFill>
                <a:latin typeface="Arial"/>
                <a:cs typeface="Arial"/>
              </a:rPr>
              <a:t>80.52%</a:t>
            </a:r>
          </a:p>
        </p:txBody>
      </p:sp>
    </p:spTree>
    <p:extLst>
      <p:ext uri="{BB962C8B-B14F-4D97-AF65-F5344CB8AC3E}">
        <p14:creationId xmlns:p14="http://schemas.microsoft.com/office/powerpoint/2010/main" val="15732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EXCLUDEHIDDENSLIDES" val="False"/>
  <p:tag name="NUMBEROFPAGES" val="13"/>
</p:tagLst>
</file>

<file path=ppt/theme/theme1.xml><?xml version="1.0" encoding="utf-8"?>
<a:theme xmlns:a="http://schemas.openxmlformats.org/drawingml/2006/main" name="Analytic Edge master template ">
  <a:themeElements>
    <a:clrScheme name="Custom 76">
      <a:dk1>
        <a:srgbClr val="000000"/>
      </a:dk1>
      <a:lt1>
        <a:srgbClr val="FFFFFF"/>
      </a:lt1>
      <a:dk2>
        <a:srgbClr val="002060"/>
      </a:dk2>
      <a:lt2>
        <a:srgbClr val="7030A0"/>
      </a:lt2>
      <a:accent1>
        <a:srgbClr val="34A5DA"/>
      </a:accent1>
      <a:accent2>
        <a:srgbClr val="858585"/>
      </a:accent2>
      <a:accent3>
        <a:srgbClr val="C82606"/>
      </a:accent3>
      <a:accent4>
        <a:srgbClr val="252526"/>
      </a:accent4>
      <a:accent5>
        <a:srgbClr val="A1C1E9"/>
      </a:accent5>
      <a:accent6>
        <a:srgbClr val="4F82BD"/>
      </a:accent6>
      <a:hlink>
        <a:srgbClr val="333333"/>
      </a:hlink>
      <a:folHlink>
        <a:srgbClr val="7F7F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600" b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presentation template 16x9.potx" id="{72C55E70-DCC0-48BC-A8D3-254C9D85EE6B}" vid="{C23FF744-6EF1-4703-9F18-C96C6AEBA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F69244BCDC4041A385583D703A9807" ma:contentTypeVersion="10" ma:contentTypeDescription="Create a new document." ma:contentTypeScope="" ma:versionID="531392e9c94bb475a6d9d650dadef9f7">
  <xsd:schema xmlns:xsd="http://www.w3.org/2001/XMLSchema" xmlns:xs="http://www.w3.org/2001/XMLSchema" xmlns:p="http://schemas.microsoft.com/office/2006/metadata/properties" xmlns:ns2="ff585c47-c86f-4e46-829c-44b9d0c6f692" targetNamespace="http://schemas.microsoft.com/office/2006/metadata/properties" ma:root="true" ma:fieldsID="1355bfc8d62b6bab163803eb01bac909" ns2:_="">
    <xsd:import namespace="ff585c47-c86f-4e46-829c-44b9d0c6f6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585c47-c86f-4e46-829c-44b9d0c6f6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F62214-A0C7-487F-AA5D-D71EFA2BC8AB}">
  <ds:schemaRefs>
    <ds:schemaRef ds:uri="ff585c47-c86f-4e46-829c-44b9d0c6f6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193883-9DEF-4394-A746-8B0504B231C0}">
  <ds:schemaRefs>
    <ds:schemaRef ds:uri="ff585c47-c86f-4e46-829c-44b9d0c6f6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</TotalTime>
  <Words>1088</Words>
  <Application>Microsoft Office PowerPoint</Application>
  <PresentationFormat>Custom</PresentationFormat>
  <Paragraphs>339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Analytic Edge master template </vt:lpstr>
      <vt:lpstr>Pump it Up</vt:lpstr>
      <vt:lpstr>Background </vt:lpstr>
      <vt:lpstr>Data Cleaning &amp; Feature Engineering</vt:lpstr>
      <vt:lpstr>Data Exploration</vt:lpstr>
      <vt:lpstr>Data Exploration</vt:lpstr>
      <vt:lpstr>Feature Selection</vt:lpstr>
      <vt:lpstr>Imbalanced Data</vt:lpstr>
      <vt:lpstr>Lessons Learned &amp; Improvements</vt:lpstr>
      <vt:lpstr>Model Development</vt:lpstr>
      <vt:lpstr>Financial Impact Analysis  - Assumptions</vt:lpstr>
      <vt:lpstr>Financial Impact Analysis – Without Model</vt:lpstr>
      <vt:lpstr>Financial Impact Analysis – With Model</vt:lpstr>
      <vt:lpstr>Recommended Use Of Our Model</vt:lpstr>
      <vt:lpstr>PowerPoint Presentation</vt:lpstr>
      <vt:lpstr>PowerPoint Presentation</vt:lpstr>
      <vt:lpstr>Appendix</vt:lpstr>
      <vt:lpstr>Exhibit 1</vt:lpstr>
      <vt:lpstr>Exhibit 2</vt:lpstr>
      <vt:lpstr>Exhibit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 – can run to four lines if required – 30pt</dc:title>
  <dc:subject>Sub-heading</dc:subject>
  <dc:creator>Sekar Subramanian</dc:creator>
  <cp:keywords>Project reference</cp:keywords>
  <dc:description>Date</dc:description>
  <cp:lastModifiedBy>Isaac Ng</cp:lastModifiedBy>
  <cp:revision>9</cp:revision>
  <cp:lastPrinted>2017-03-24T13:40:26Z</cp:lastPrinted>
  <dcterms:created xsi:type="dcterms:W3CDTF">2020-02-27T07:32:03Z</dcterms:created>
  <dcterms:modified xsi:type="dcterms:W3CDTF">2021-12-01T02:21:24Z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0x01010047F69244BCDC4041A385583D703A9807</vt:lpwstr>
  </property>
</Properties>
</file>